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sldIdLst>
    <p:sldId id="256" r:id="rId6"/>
    <p:sldId id="258" r:id="rId7"/>
    <p:sldId id="257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143272"/>
          </a:xfrm>
        </p:spPr>
        <p:txBody>
          <a:bodyPr>
            <a:normAutofit/>
          </a:bodyPr>
          <a:lstStyle/>
          <a:p>
            <a:pPr algn="l"/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 предмет: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ЕЛЕМЕНТАРНА ДИДАКТИКА СА МЕТОДИКОМ ВАСПИТНООБРАЗОВНОГ РАДА</a:t>
            </a:r>
            <a:b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Шифра предмета: 20.</a:t>
            </a:r>
            <a:r>
              <a:rPr lang="sr-Latn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V433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Предметни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наставник: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ПРОФ. ДР ХАЏИ ЖИВОРАД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МИЛЕНОВИЋ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Сарадник: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ДР МИРЈАНА СИМИЋ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000372"/>
            <a:ext cx="7858180" cy="3571900"/>
          </a:xfrm>
        </p:spPr>
        <p:txBody>
          <a:bodyPr>
            <a:normAutofit/>
          </a:bodyPr>
          <a:lstStyle/>
          <a:p>
            <a:pPr algn="l"/>
            <a:endParaRPr lang="sr-Latn-RS" sz="2400" dirty="0" smtClean="0">
              <a:solidFill>
                <a:schemeClr val="tx1"/>
              </a:solidFill>
            </a:endParaRPr>
          </a:p>
          <a:p>
            <a:pPr algn="l"/>
            <a:endParaRPr lang="sr-Latn-RS" sz="2400" dirty="0" smtClean="0">
              <a:solidFill>
                <a:schemeClr val="tx1"/>
              </a:solidFill>
            </a:endParaRPr>
          </a:p>
          <a:p>
            <a:pPr algn="l"/>
            <a:r>
              <a:rPr lang="sr-Cyrl-RS" sz="2400" dirty="0" smtClean="0">
                <a:solidFill>
                  <a:schemeClr val="tx1"/>
                </a:solidFill>
              </a:rPr>
              <a:t>Статус предмета: </a:t>
            </a:r>
            <a:r>
              <a:rPr lang="sr-Cyrl-RS" sz="2400" b="1" dirty="0" smtClean="0">
                <a:solidFill>
                  <a:schemeClr val="tx1"/>
                </a:solidFill>
              </a:rPr>
              <a:t>Обавезни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sr-Cyrl-RS" sz="2400" dirty="0" smtClean="0">
                <a:solidFill>
                  <a:schemeClr val="tx1"/>
                </a:solidFill>
              </a:rPr>
              <a:t>Фонд часова:</a:t>
            </a:r>
            <a:r>
              <a:rPr lang="sr-Cyrl-RS" sz="2400" b="1" dirty="0" smtClean="0">
                <a:solidFill>
                  <a:schemeClr val="tx1"/>
                </a:solidFill>
              </a:rPr>
              <a:t> 2+1</a:t>
            </a:r>
          </a:p>
          <a:p>
            <a:pPr algn="l"/>
            <a:r>
              <a:rPr lang="sr-Cyrl-RS" sz="2400" dirty="0" smtClean="0">
                <a:solidFill>
                  <a:schemeClr val="tx1"/>
                </a:solidFill>
              </a:rPr>
              <a:t>Услови за полагање испита:</a:t>
            </a:r>
          </a:p>
          <a:p>
            <a:pPr algn="l">
              <a:buFontTx/>
              <a:buChar char="-"/>
            </a:pPr>
            <a:r>
              <a:rPr lang="sr-Cyrl-RS" sz="2400" b="1" dirty="0" smtClean="0">
                <a:solidFill>
                  <a:schemeClr val="tx1"/>
                </a:solidFill>
              </a:rPr>
              <a:t> остварене ПИО мин. 30 поена</a:t>
            </a:r>
          </a:p>
          <a:p>
            <a:pPr algn="l"/>
            <a:r>
              <a:rPr lang="sr-Cyrl-RS" sz="2400" b="1" dirty="0" smtClean="0">
                <a:solidFill>
                  <a:schemeClr val="tx1"/>
                </a:solidFill>
              </a:rPr>
              <a:t>- претходно положен испит из Опште педагогије</a:t>
            </a:r>
            <a:endParaRPr lang="sr-Cyrl-RS" sz="2400" b="1" dirty="0" smtClean="0">
              <a:solidFill>
                <a:schemeClr val="tx1"/>
              </a:solidFill>
            </a:endParaRPr>
          </a:p>
          <a:p>
            <a:pPr algn="l"/>
            <a:endParaRPr lang="ru-RU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Научне дисциплине педагогије: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624078" indent="-514350">
              <a:buAutoNum type="arabicPeriod"/>
            </a:pPr>
            <a:r>
              <a:rPr lang="sr-Cyrl-RS" dirty="0" smtClean="0"/>
              <a:t>Општа педагогија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Историја педагогије,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Дидактика,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Породична педагогија,</a:t>
            </a:r>
            <a:endParaRPr lang="sr-Cyrl-RS" dirty="0" smtClean="0"/>
          </a:p>
          <a:p>
            <a:pPr marL="624078" indent="-514350">
              <a:buAutoNum type="arabicPeriod"/>
            </a:pPr>
            <a:r>
              <a:rPr lang="sr-Cyrl-RS" dirty="0" smtClean="0"/>
              <a:t>Предшколска педагогија,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Школска педагогија,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Методологија педагогије</a:t>
            </a:r>
          </a:p>
          <a:p>
            <a:pPr marL="624078" indent="-514350">
              <a:buAutoNum type="arabicPeriod"/>
            </a:pPr>
            <a:r>
              <a:rPr lang="sr-Cyrl-RS" dirty="0" smtClean="0"/>
              <a:t>......... </a:t>
            </a:r>
            <a:r>
              <a:rPr lang="sr-Cyrl-RS" dirty="0" smtClean="0"/>
              <a:t>т</a:t>
            </a:r>
            <a:r>
              <a:rPr lang="sr-Cyrl-RS" dirty="0" smtClean="0"/>
              <a:t>ако даље.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Појам Дидактике: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sz="4000" b="1" dirty="0" smtClean="0"/>
              <a:t>Дидактика је педагошка дисциплина која се бави проблемом наставе у најширем смислу.</a:t>
            </a:r>
          </a:p>
          <a:p>
            <a:pPr>
              <a:buNone/>
            </a:pPr>
            <a:endParaRPr lang="sr-Cyrl-RS" sz="4000" b="1" dirty="0" smtClean="0"/>
          </a:p>
          <a:p>
            <a:pPr>
              <a:buNone/>
            </a:pPr>
            <a:r>
              <a:rPr lang="ru-RU" sz="4000" b="1" dirty="0" smtClean="0"/>
              <a:t>Дидактика се може схватити и као подручје педагогије које се </a:t>
            </a:r>
            <a:r>
              <a:rPr lang="ru-RU" sz="4000" b="1" dirty="0" smtClean="0"/>
              <a:t>бави теоријама, идејама, начелима </a:t>
            </a:r>
            <a:r>
              <a:rPr lang="ru-RU" sz="4000" b="1" dirty="0" smtClean="0"/>
              <a:t>усмереним ка успешном извођењу </a:t>
            </a:r>
            <a:r>
              <a:rPr lang="ru-RU" sz="4000" b="1" dirty="0" smtClean="0"/>
              <a:t>образовног процеса (наставе) и практично </a:t>
            </a:r>
            <a:r>
              <a:rPr lang="ru-RU" sz="4000" b="1" dirty="0" smtClean="0"/>
              <a:t>је усмерена, за разлику од педагогије која истражује </a:t>
            </a:r>
            <a:r>
              <a:rPr lang="ru-RU" sz="4000" b="1" dirty="0" smtClean="0"/>
              <a:t>образовање </a:t>
            </a:r>
            <a:r>
              <a:rPr lang="ru-RU" sz="4000" b="1" dirty="0" smtClean="0"/>
              <a:t>на много вишој теоријској основи. </a:t>
            </a:r>
            <a:endParaRPr lang="ru-RU" sz="4000" b="1" dirty="0" smtClean="0"/>
          </a:p>
          <a:p>
            <a:pPr>
              <a:buNone/>
            </a:pPr>
            <a:endParaRPr lang="sr-Cyrl-RS" sz="4000" b="1" dirty="0" smtClean="0"/>
          </a:p>
          <a:p>
            <a:pPr>
              <a:buNone/>
            </a:pPr>
            <a:r>
              <a:rPr lang="sr-Cyrl-RS" sz="4000" b="1" dirty="0" smtClean="0"/>
              <a:t>Дидактика је теорија наставе.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Циљ Дидактике: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4000" dirty="0" smtClean="0"/>
              <a:t>Циљ Дидактике је да открије принципе и законе успешне наставе (задаци наставе, наставни план, наставни програм, методе рада, принципи рада, облици рада и остало). </a:t>
            </a:r>
            <a:endParaRPr lang="sr-Cyrl-RS" sz="4000" dirty="0" smtClean="0"/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Однос схватања ранијих и данашњих дидактичких концепата: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Ранији дидактички концепти: </a:t>
            </a:r>
          </a:p>
          <a:p>
            <a:pPr>
              <a:buNone/>
            </a:pPr>
            <a:r>
              <a:rPr lang="ru-RU" dirty="0" smtClean="0"/>
              <a:t> 	</a:t>
            </a:r>
            <a:r>
              <a:rPr lang="ru-RU" i="1" dirty="0" smtClean="0"/>
              <a:t>били су усмерени ка подучавању </a:t>
            </a:r>
            <a:r>
              <a:rPr lang="ru-RU" i="1" dirty="0" smtClean="0"/>
              <a:t>и </a:t>
            </a:r>
            <a:r>
              <a:rPr lang="ru-RU" i="1" dirty="0" smtClean="0"/>
              <a:t>наставнику.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Данашњи дидактички концепти: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усмерени су ка ученику </a:t>
            </a:r>
            <a:r>
              <a:rPr lang="ru-RU" i="1" dirty="0" smtClean="0"/>
              <a:t>и процесу </a:t>
            </a:r>
            <a:r>
              <a:rPr lang="ru-RU" i="1" dirty="0" smtClean="0"/>
              <a:t>учења, односно ка добробити ученика и исходима учења</a:t>
            </a:r>
            <a:r>
              <a:rPr lang="ru-RU" dirty="0" smtClean="0"/>
              <a:t>. </a:t>
            </a:r>
            <a:endParaRPr lang="sr-Cyrl-R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14512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/>
              <a:t>Васпитање и образовање деце предшколског узраста: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Дефинисано је: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1. Законом </a:t>
            </a:r>
            <a:r>
              <a:rPr lang="ru-RU" b="1" dirty="0" smtClean="0"/>
              <a:t>о предшколском </a:t>
            </a:r>
            <a:r>
              <a:rPr lang="ru-RU" b="1" dirty="0" smtClean="0"/>
              <a:t>васпитању, 2017; и </a:t>
            </a:r>
          </a:p>
          <a:p>
            <a:pPr>
              <a:buNone/>
            </a:pPr>
            <a:r>
              <a:rPr lang="ru-RU" b="1" dirty="0" smtClean="0"/>
              <a:t>2. Правилником о Основама </a:t>
            </a:r>
            <a:r>
              <a:rPr lang="ru-RU" b="1" dirty="0" smtClean="0"/>
              <a:t>програма предшколског васпитања и образовања </a:t>
            </a:r>
            <a:r>
              <a:rPr lang="ru-RU" b="1" i="1" dirty="0" smtClean="0"/>
              <a:t>Године узлета</a:t>
            </a:r>
            <a:r>
              <a:rPr lang="ru-RU" b="1" dirty="0" smtClean="0"/>
              <a:t>, 2018.</a:t>
            </a:r>
            <a:endParaRPr lang="sr-Cyrl-RS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/>
              <a:t>Делатност васпитача: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Дефинисана је: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Правилником </a:t>
            </a:r>
            <a:r>
              <a:rPr lang="ru-RU" b="1" dirty="0" smtClean="0"/>
              <a:t>о стандардима компетенција за професију васпитача и њиховог професионалног развоја, и другим законским и подзаконским актима којима се регулише рад у предшколској </a:t>
            </a:r>
            <a:r>
              <a:rPr lang="ru-RU" b="1" dirty="0" smtClean="0"/>
              <a:t>установи, 2018.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Основни циљ предшколског васпитања и образовања: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Према смерницама нових </a:t>
            </a:r>
            <a:r>
              <a:rPr lang="ru-RU" sz="2000" i="1" dirty="0" smtClean="0"/>
              <a:t>Основа програма предшколског васпитања и образовања </a:t>
            </a:r>
            <a:r>
              <a:rPr lang="ru-RU" sz="2000" i="1" dirty="0" smtClean="0"/>
              <a:t>«Године узлета»</a:t>
            </a:r>
            <a:r>
              <a:rPr lang="ru-RU" sz="2000" dirty="0" smtClean="0"/>
              <a:t>, </a:t>
            </a:r>
            <a:r>
              <a:rPr lang="ru-RU" sz="2000" dirty="0" smtClean="0"/>
              <a:t>циљ васпитања и учења деце предшколског узраста је поред њиховог целовитог развоја и добробит детета кроз целовити приступ учењу, повезивање игре и других активности, као и изградњу смислених односа с вршњацима и одраслима у простору који је инспиративан за дечју игру, развој и учење.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Као </a:t>
            </a:r>
            <a:r>
              <a:rPr lang="ru-RU" sz="2000" dirty="0" smtClean="0"/>
              <a:t>што се види, према новом програму, деца кроз сарадњу с вршњацима и одраслима (васпитачима и родитељима), кроз игру и рекреацију, самосталим или групним проналазачким и истраживачким радом </a:t>
            </a:r>
            <a:r>
              <a:rPr lang="ru-RU" sz="2000" dirty="0" smtClean="0"/>
              <a:t>стичу </a:t>
            </a:r>
            <a:r>
              <a:rPr lang="ru-RU" sz="2000" dirty="0" smtClean="0"/>
              <a:t>васпитне вредности и знања коришћењем доступних извора учења, места и институција у локалној средини и широј друштвеној заједници.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Кључни </a:t>
            </a:r>
            <a:r>
              <a:rPr lang="ru-RU" sz="2000" dirty="0" smtClean="0"/>
              <a:t>елемент оваквог учења је грађење квалитетних односа деце предшколског узраста с васпитачима, с родитељима и с вршњацима.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Без </a:t>
            </a:r>
            <a:r>
              <a:rPr lang="ru-RU" sz="2000" dirty="0" smtClean="0"/>
              <a:t>обзира на поменуте различите изворе учења, предшколске установе, остају инспиративни центри васпитања и учења деце.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Односи и делања деце у предшколској установи: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Кроз односе с другима, деца разумеју своје потребе, осећања, поступке и потребе, осећања и поступке остале деце у вршњачкој групи и предшколској установи. 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У </a:t>
            </a:r>
            <a:r>
              <a:rPr lang="ru-RU" sz="2100" dirty="0" smtClean="0"/>
              <a:t>међусобној комуникацији ступају у контакте с осталом децом, навикавају се и уче да прихватају другу децу и да буду прихваћена од остале деце. 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Кроз </a:t>
            </a:r>
            <a:r>
              <a:rPr lang="ru-RU" sz="2100" dirty="0" smtClean="0"/>
              <a:t>дружење и игру с осталом децом, развијау самосталност и охрабрују се да кроз реализацију пројектних активности учествују у различитим активности у предшколској установи. 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На </a:t>
            </a:r>
            <a:r>
              <a:rPr lang="ru-RU" sz="2100" dirty="0" smtClean="0"/>
              <a:t>тај начин постају креативна, радознала, иновативна, пожртвована, истрајна и смела у решавању различитих проблема и задатака, што доприноси њиховом самосталном изражавању, сналажењу у различитим ситуацијама и животним околностима, преузимању одговорности и посвећености ономе чиме се у предшколској установи баве.</a:t>
            </a:r>
            <a:endParaRPr lang="ru-RU" sz="21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Компетенције за целоживотно учење: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Према Препорукама Европског парламента, компетенције за целоживотно учење су:</a:t>
            </a:r>
          </a:p>
          <a:p>
            <a:pPr>
              <a:buNone/>
            </a:pPr>
            <a:endParaRPr lang="ru-RU" sz="21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комуникација </a:t>
            </a:r>
            <a:r>
              <a:rPr lang="ru-RU" sz="2400" dirty="0" smtClean="0"/>
              <a:t>на матерњем језику;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комуникација </a:t>
            </a:r>
            <a:r>
              <a:rPr lang="ru-RU" sz="2400" dirty="0" smtClean="0"/>
              <a:t>на страном језику;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математичке</a:t>
            </a:r>
            <a:r>
              <a:rPr lang="ru-RU" sz="2400" dirty="0" smtClean="0"/>
              <a:t>, научне и технолошке компетенције;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дигитална </a:t>
            </a:r>
            <a:r>
              <a:rPr lang="ru-RU" sz="2400" dirty="0" smtClean="0"/>
              <a:t>компетенција,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учење </a:t>
            </a:r>
            <a:r>
              <a:rPr lang="ru-RU" sz="2400" dirty="0" smtClean="0"/>
              <a:t>учења;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друштвене </a:t>
            </a:r>
            <a:r>
              <a:rPr lang="ru-RU" sz="2400" dirty="0" smtClean="0"/>
              <a:t>и грађанске компетенције,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иницијатива </a:t>
            </a:r>
            <a:r>
              <a:rPr lang="ru-RU" sz="2400" dirty="0" smtClean="0"/>
              <a:t>и предузетништво, и 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културолошка </a:t>
            </a:r>
            <a:r>
              <a:rPr lang="ru-RU" sz="2400" dirty="0" smtClean="0"/>
              <a:t>свест и изражавање</a:t>
            </a:r>
            <a:endParaRPr lang="ru-RU" sz="21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Саставнице компетенција: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100" dirty="0" smtClean="0"/>
          </a:p>
          <a:p>
            <a:pPr>
              <a:buFontTx/>
              <a:buChar char="-"/>
            </a:pPr>
            <a:r>
              <a:rPr lang="ru-RU" sz="4800" dirty="0" smtClean="0"/>
              <a:t>Дефиниција</a:t>
            </a:r>
          </a:p>
          <a:p>
            <a:pPr>
              <a:buFontTx/>
              <a:buChar char="-"/>
            </a:pPr>
            <a:r>
              <a:rPr lang="ru-RU" sz="4800" dirty="0" smtClean="0"/>
              <a:t>Знања</a:t>
            </a:r>
          </a:p>
          <a:p>
            <a:pPr>
              <a:buFontTx/>
              <a:buChar char="-"/>
            </a:pPr>
            <a:r>
              <a:rPr lang="ru-RU" sz="4800" dirty="0" smtClean="0"/>
              <a:t>Способности</a:t>
            </a:r>
          </a:p>
          <a:p>
            <a:pPr>
              <a:buFontTx/>
              <a:buChar char="-"/>
            </a:pPr>
            <a:r>
              <a:rPr lang="ru-RU" sz="4800" dirty="0" smtClean="0"/>
              <a:t>Ставови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/>
          <a:lstStyle/>
          <a:p>
            <a:pPr algn="ctr"/>
            <a:r>
              <a:rPr lang="sr-Cyrl-RS" dirty="0" smtClean="0"/>
              <a:t>ПИО: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429684" cy="428628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sr-Cyrl-RS" b="1" dirty="0" smtClean="0">
                <a:solidFill>
                  <a:schemeClr val="tx1"/>
                </a:solidFill>
              </a:rPr>
              <a:t>Активности у току предавања – до 20</a:t>
            </a:r>
          </a:p>
          <a:p>
            <a:pPr marL="514350" indent="-514350" algn="l">
              <a:buAutoNum type="arabicPeriod"/>
            </a:pPr>
            <a:r>
              <a:rPr lang="sr-Cyrl-RS" b="1" dirty="0" smtClean="0">
                <a:solidFill>
                  <a:schemeClr val="tx1"/>
                </a:solidFill>
              </a:rPr>
              <a:t>Израда микроструктуре плана реализације пројектне активности – до 10</a:t>
            </a:r>
          </a:p>
          <a:p>
            <a:pPr marL="514350" indent="-514350" algn="l">
              <a:buAutoNum type="arabicPeriod"/>
            </a:pPr>
            <a:r>
              <a:rPr lang="sr-Cyrl-RS" b="1" dirty="0" smtClean="0">
                <a:solidFill>
                  <a:schemeClr val="tx1"/>
                </a:solidFill>
              </a:rPr>
              <a:t>Колоквијум – до 20</a:t>
            </a:r>
            <a:endParaRPr lang="sr-Cyrl-RS" b="1" dirty="0">
              <a:solidFill>
                <a:schemeClr val="tx1"/>
              </a:solidFill>
            </a:endParaRPr>
          </a:p>
          <a:p>
            <a:pPr marL="514350" indent="-514350" algn="l"/>
            <a:endParaRPr lang="sr-Cyrl-R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sr-Cyrl-RS" b="1" dirty="0" smtClean="0">
                <a:solidFill>
                  <a:schemeClr val="tx1"/>
                </a:solidFill>
              </a:rPr>
              <a:t>Максимално ПИО: до 50</a:t>
            </a:r>
          </a:p>
          <a:p>
            <a:pPr marL="514350" indent="-514350" algn="l"/>
            <a:r>
              <a:rPr lang="sr-Cyrl-RS" b="1" dirty="0" smtClean="0">
                <a:solidFill>
                  <a:schemeClr val="tx1"/>
                </a:solidFill>
              </a:rPr>
              <a:t>Минимално за излазак на испит: 30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Елементарне дидактике: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Елементарна </a:t>
            </a:r>
            <a:r>
              <a:rPr lang="ru-RU" sz="2400" dirty="0" smtClean="0"/>
              <a:t>дидактика се не помиње као посебна грана Дидактике.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Њен </a:t>
            </a:r>
            <a:r>
              <a:rPr lang="ru-RU" sz="2400" dirty="0" smtClean="0"/>
              <a:t>почетак се поклапа с почетком 30.-их година 21. века, као резултат бројних иновативних приступа у предшколском васпитању и учењу.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Зато </a:t>
            </a:r>
            <a:r>
              <a:rPr lang="ru-RU" sz="2400" dirty="0" smtClean="0"/>
              <a:t>и не постоје полазишта на којима би се темељило појмовно одређење Елементарне дидактике.</a:t>
            </a:r>
            <a:endParaRPr lang="ru-RU" sz="21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Сродни појмови: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/>
              <a:t>Методика васпитнообразовног рада 1 и 2.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Интегрисани курикулум.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Све су повезане с пројектним приступом васпитању и образовању.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ДЕФИНИЦИЈА: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Полазећи од општег одређења Дидактике и суштине васпитнообразовног рада, пре свега васпитања и учења деце предшколског узраста, Елементарна дидактика би се могла дефинисати као грана Дидактике која се бави свим правилима, законитостима и темељним питањима реализације и вредновања васпитања и учења деце предшколског узраста од рођења до поласка у школу. </a:t>
            </a:r>
          </a:p>
          <a:p>
            <a:pPr>
              <a:buNone/>
            </a:pPr>
            <a:r>
              <a:rPr lang="ru-RU" sz="2400" dirty="0" smtClean="0"/>
              <a:t>О</a:t>
            </a:r>
            <a:r>
              <a:rPr lang="ru-RU" sz="2400" dirty="0" smtClean="0"/>
              <a:t>вакав </a:t>
            </a:r>
            <a:r>
              <a:rPr lang="ru-RU" sz="2400" dirty="0" smtClean="0"/>
              <a:t>приступ дефинисању појма Елементарна </a:t>
            </a:r>
            <a:r>
              <a:rPr lang="ru-RU" sz="2400" dirty="0" smtClean="0"/>
              <a:t>дидактика</a:t>
            </a:r>
            <a:r>
              <a:rPr lang="ru-RU" sz="2400" dirty="0" smtClean="0"/>
              <a:t>, упућује на закључак да она повезује у јединствену акциону целину васпитање, учење и реализацију повремених пројектних активности и осталих активности у оквиру целовитог васпитнообразовног рада у предшколској установи.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Прецизирање дефиниције Елементарне дидактике: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На основу ове дефиниције, Елементарна дидактика би се даље могла дефинисати као теорија, односно основа развоја методике васпитања и учења деце предшколског узраста.</a:t>
            </a:r>
            <a:endParaRPr lang="ru-RU" sz="48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Учење деце предшколског узраста: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Учење деце предшколског узраста представља психички процес који доводи до одређених промена у зависности од узраста деце у погледу њиховог знања и опажања себе као индивидуе у природној и друштвеној средини, укључујући и његов однос с осталим индивидуама у друштвеној средини и појавама и предметима у природном окружењу.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васпитања: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Васпитање је дуготрајан процес, свесна и сврсисходна делатност својствена човеку, заснована на међусобној интеракцији васпитача и васпитаника, с циљем подстицања, развијања и трајног усвајања оптималних здравствено-физичких, интелектуалних, моралних, радно-техничких, естетских, духовних и пре свега људских квалитета и вредности васпитаника.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образовања: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У основи термина образовање је образ. Образовати некога значи образити га, начинити му образ, односно учинити га бољим човеком. У култури свих народа, образ означава нешто што је 167 свето, узвишено и неприкосновено. Имати образ, значи бити високо морална, часна и поштена особа. У Педагогији, образовање је срж васпитања и подразумева процес овладавања сазнањима до којих су дошле науке, или прецизније процес стицања знања, умења, вештина, навика и способности од стране индивидуе.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знања: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Знање подразумева усвајање и расуђивање о чињеницама, генерализацијама, појмовима, правилима и законитостима у васпитању и учењу. Знање подразумева и стицање искуства васпитаника у одређеном оптимуму у зависности од развоја личности васпитаника који стиче знања.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Појам </a:t>
            </a:r>
            <a:r>
              <a:rPr lang="ru-RU" sz="2000" dirty="0" smtClean="0"/>
              <a:t>знање обухвата термине чињеница, генерализација и информација. Чињеница </a:t>
            </a:r>
            <a:r>
              <a:rPr lang="ru-RU" sz="2000" dirty="0" smtClean="0"/>
              <a:t>је оно </a:t>
            </a:r>
            <a:r>
              <a:rPr lang="ru-RU" sz="2000" dirty="0" smtClean="0"/>
              <a:t>што се стварно догодило, што стварно постоји, што је изван сваке разумне сумње утврђено као тачно и које је као такво непобитно.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Генерализација </a:t>
            </a:r>
            <a:r>
              <a:rPr lang="ru-RU" sz="2000" dirty="0" smtClean="0"/>
              <a:t>је логичка операција која подразумева логичко посматрање одређеног броја сличних појава које се могу уопштити и на основу тога извести закључци, тврдње и нове чињенице.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Информација </a:t>
            </a:r>
            <a:r>
              <a:rPr lang="ru-RU" sz="2000" dirty="0" smtClean="0"/>
              <a:t>представља резултат анализе више података о одређеној појави, догађају и слично, који као такви представљају ново знање.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умења: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Наједноставнија дефиниција умења је добро познавање одређеног посла, односно делатности.</a:t>
            </a:r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Односи се на вештину.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навике: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Навика је устаљена и једноставна активност стечена у процесу васпитанообразовног рада, која се аутоматски појављује у одређеној васпитанообразовној, животној или радној ситуацији.</a:t>
            </a:r>
            <a:endParaRPr lang="ru-RU" sz="36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испит: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 marL="624078" indent="-514350">
              <a:buAutoNum type="arabicPeriod"/>
            </a:pPr>
            <a:r>
              <a:rPr lang="ru-RU" b="1" dirty="0" smtClean="0"/>
              <a:t>Писани део – до 20</a:t>
            </a:r>
          </a:p>
          <a:p>
            <a:pPr marL="624078" indent="-514350">
              <a:buAutoNum type="arabicPeriod"/>
            </a:pPr>
            <a:r>
              <a:rPr lang="ru-RU" b="1" dirty="0" smtClean="0"/>
              <a:t>Усмени део – до 30</a:t>
            </a:r>
          </a:p>
          <a:p>
            <a:pPr marL="624078" indent="-514350">
              <a:buNone/>
            </a:pPr>
            <a:endParaRPr lang="ru-RU" b="1" dirty="0" smtClean="0"/>
          </a:p>
          <a:p>
            <a:pPr marL="624078" indent="-514350">
              <a:buNone/>
            </a:pPr>
            <a:r>
              <a:rPr lang="ru-RU" b="1" dirty="0" smtClean="0"/>
              <a:t>Максимално испит: до 50 поена</a:t>
            </a:r>
          </a:p>
          <a:p>
            <a:pPr marL="624078" indent="-514350">
              <a:buNone/>
            </a:pPr>
            <a:r>
              <a:rPr lang="ru-RU" b="1" dirty="0" smtClean="0"/>
              <a:t>Минимално за свођење оцена: 26 поена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способности: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Способност означава диспозицију индивидуе да успешно обавља одређену делатност без посебне мотивације, увежбаности и претходног </a:t>
            </a:r>
            <a:r>
              <a:rPr lang="ru-RU" sz="3600" b="1" dirty="0" smtClean="0"/>
              <a:t>искуства.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Појам вештине: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Под вештином у предшколском васпитању и учењу се подразумева способност деце предшколског узраста на више нивоу, која им омогућава да одређене моторне активности брзо, лако, једноставно и прецизно изводе.</a:t>
            </a:r>
            <a:endParaRPr lang="ru-RU" sz="36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Године узлета: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Основе програма предшколског васпитања и образовања Године узлета је документ донет 2018. на поставка концепције предшколског васпитања и учења др Драгане Бренесаловић Павловић и др Живке Крњаје с Одсека за педагогију, Филозофског факултета, Универзитета у Београду. 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Има </a:t>
            </a:r>
            <a:r>
              <a:rPr lang="ru-RU" sz="2800" dirty="0" smtClean="0"/>
              <a:t>два дела: </a:t>
            </a:r>
            <a:endParaRPr lang="ru-RU" sz="2800" dirty="0" smtClean="0"/>
          </a:p>
          <a:p>
            <a:pPr marL="514350" indent="-514350">
              <a:buAutoNum type="arabicParenR"/>
            </a:pPr>
            <a:r>
              <a:rPr lang="ru-RU" sz="2800" dirty="0" smtClean="0"/>
              <a:t>концепција </a:t>
            </a:r>
            <a:r>
              <a:rPr lang="ru-RU" sz="2800" dirty="0" smtClean="0"/>
              <a:t>основа програма и </a:t>
            </a:r>
            <a:endParaRPr lang="ru-RU" sz="2800" dirty="0" smtClean="0"/>
          </a:p>
          <a:p>
            <a:pPr marL="514350" indent="-514350">
              <a:buAutoNum type="arabicParenR"/>
            </a:pPr>
            <a:r>
              <a:rPr lang="ru-RU" sz="2800" dirty="0" smtClean="0"/>
              <a:t>од </a:t>
            </a:r>
            <a:r>
              <a:rPr lang="ru-RU" sz="2800" dirty="0" smtClean="0"/>
              <a:t>основа програма до реалног програма.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ЛИТЕРАТУРА: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 marL="624078" indent="-514350">
              <a:buNone/>
            </a:pPr>
            <a:r>
              <a:rPr lang="ru-RU" sz="4000" b="1" dirty="0" smtClean="0"/>
              <a:t>Миленовић, Ж. (2021). </a:t>
            </a:r>
            <a:r>
              <a:rPr lang="ru-RU" sz="4000" b="1" i="1" dirty="0" smtClean="0"/>
              <a:t>Елементарна дидактика. </a:t>
            </a:r>
            <a:r>
              <a:rPr lang="ru-RU" sz="4000" b="1" dirty="0" smtClean="0"/>
              <a:t>Универзитет у Приштини – Косовској Митровици – Учитељски факултет у Призрену, стр. 17-136; и 155-172.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ЛИТЕРАТУРА: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4000" b="1" dirty="0" smtClean="0"/>
              <a:t>Миленовић, Х Ж. (2022). Методика васпитнообразовног рада.</a:t>
            </a:r>
            <a:r>
              <a:rPr lang="ru-RU" sz="4000" b="1" dirty="0" smtClean="0"/>
              <a:t> Универзитет у Приштини – Косовској Митровици – Учитељски факултет у Призрену, стр. </a:t>
            </a:r>
            <a:r>
              <a:rPr lang="ru-RU" sz="4000" b="1" dirty="0" smtClean="0"/>
              <a:t>13-140; </a:t>
            </a:r>
            <a:r>
              <a:rPr lang="ru-RU" sz="4000" b="1" dirty="0" smtClean="0"/>
              <a:t>и </a:t>
            </a:r>
            <a:r>
              <a:rPr lang="ru-RU" sz="4000" b="1" dirty="0" smtClean="0"/>
              <a:t>155-164.</a:t>
            </a:r>
            <a:r>
              <a:rPr lang="sr-Cyrl-R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ПРЕПОРУЧЕНА ЛИТЕРАТУРА: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None/>
            </a:pPr>
            <a:r>
              <a:rPr lang="ru-RU" b="1" dirty="0" smtClean="0"/>
              <a:t>Миленовић, Х Ж. и Рајчевић, П. (2022). Интегрисани курикулум. </a:t>
            </a:r>
            <a:r>
              <a:rPr lang="ru-RU" sz="2800" b="1" dirty="0" smtClean="0"/>
              <a:t>Универзитет у Приштини – Косовској Митровици – Учитељски факултет у Призрену, стр. 13-140; и 155-164.</a:t>
            </a:r>
            <a:r>
              <a:rPr lang="sr-Cyrl-RS" sz="2800" b="1" dirty="0" smtClean="0"/>
              <a:t> </a:t>
            </a:r>
            <a:endParaRPr lang="ru-RU" b="1" dirty="0" smtClean="0"/>
          </a:p>
          <a:p>
            <a:pPr marL="624078" indent="-514350">
              <a:buNone/>
            </a:pPr>
            <a:endParaRPr lang="ru-RU" b="1" dirty="0" smtClean="0"/>
          </a:p>
          <a:p>
            <a:pPr marL="624078" indent="-514350">
              <a:buNone/>
            </a:pPr>
            <a:r>
              <a:rPr lang="ru-RU" b="1" dirty="0" smtClean="0"/>
              <a:t>Правилник </a:t>
            </a:r>
            <a:r>
              <a:rPr lang="ru-RU" b="1" dirty="0" smtClean="0"/>
              <a:t>о Основама програма предшколског васпитања и образовања Године узлета („Службени гласник РС”, бр. 88/2017 и 27/2018 – др. закон</a:t>
            </a:r>
            <a:r>
              <a:rPr lang="ru-RU" b="1" dirty="0" smtClean="0"/>
              <a:t>). </a:t>
            </a:r>
            <a:endParaRPr lang="sr-Cyrl-RS" b="1" dirty="0" smtClean="0"/>
          </a:p>
          <a:p>
            <a:pPr marL="624078" indent="-514350">
              <a:buAutoNum type="arabicParenR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/>
              <a:t>ПОЈАМ ПЕДАГОГИЈЕ: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endParaRPr lang="sr-Cyrl-RS" sz="4000" b="1" dirty="0" smtClean="0"/>
          </a:p>
          <a:p>
            <a:pPr marL="624078" indent="-514350">
              <a:buNone/>
            </a:pPr>
            <a:endParaRPr lang="sr-Cyrl-RS" sz="4000" b="1" dirty="0" smtClean="0"/>
          </a:p>
          <a:p>
            <a:pPr marL="624078" indent="-514350" algn="ctr">
              <a:buNone/>
            </a:pPr>
            <a:r>
              <a:rPr lang="sr-Cyrl-RS" sz="4000" b="1" dirty="0" smtClean="0"/>
              <a:t>ПЕДАГОГИЈА ЈЕ НАЈОПШТИЈА НАУКА О ВАСПИТАЊУ.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 smtClean="0"/>
              <a:t>Појам науке: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CS" dirty="0" smtClean="0"/>
              <a:t>Подсећања </a:t>
            </a:r>
            <a:r>
              <a:rPr lang="sr-Cyrl-CS" dirty="0" smtClean="0"/>
              <a:t>ради, свака област да би била наукамора да има 4 конститутивна елемента, односно мора да испуњава 4 критеријума. Они су: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dirty="0" smtClean="0"/>
              <a:t>да има јасно одређену област стварности (природне и друштвене) којом се бави – </a:t>
            </a:r>
            <a:r>
              <a:rPr lang="sr-Cyrl-CS" i="1" dirty="0" smtClean="0"/>
              <a:t>предмет науке</a:t>
            </a:r>
            <a:r>
              <a:rPr lang="sr-Cyrl-CS" dirty="0" smtClean="0"/>
              <a:t>,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dirty="0" smtClean="0"/>
              <a:t>да има одређену научну област бављења, која је дефинисана као предмет те науке проучава специфичном научном методологијом – </a:t>
            </a:r>
            <a:r>
              <a:rPr lang="sr-Cyrl-CS" i="1" dirty="0" smtClean="0"/>
              <a:t>методологија науке</a:t>
            </a:r>
            <a:r>
              <a:rPr lang="sr-Cyrl-CS" dirty="0" smtClean="0"/>
              <a:t>,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dirty="0" smtClean="0"/>
              <a:t>да фонд сазнања која су прикупљена одговарајућом методологијом, буду систематизована у научни систем – </a:t>
            </a:r>
            <a:r>
              <a:rPr lang="sr-Cyrl-CS" i="1" dirty="0" smtClean="0"/>
              <a:t>систем научних сазнања науке</a:t>
            </a:r>
            <a:r>
              <a:rPr lang="sr-Cyrl-CS" dirty="0" smtClean="0"/>
              <a:t> и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sr-Cyrl-CS" dirty="0" smtClean="0"/>
              <a:t>језик комуникације односно начин саопштавања резултата до којих је дошла – </a:t>
            </a:r>
            <a:r>
              <a:rPr lang="sr-Cyrl-CS" i="1" dirty="0" smtClean="0"/>
              <a:t>језик науке</a:t>
            </a:r>
            <a:r>
              <a:rPr lang="sr-Cyrl-CS" dirty="0" smtClean="0"/>
              <a:t>.</a:t>
            </a:r>
            <a:endParaRPr lang="en-US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Појам научне дисциплине: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4000" b="1" dirty="0" smtClean="0"/>
              <a:t>Научна дисциплина је ужа област одређене науке која има довољан број научних сазнања да релативно лако може заокружити ужу област одређене науке.</a:t>
            </a:r>
            <a:endParaRPr lang="en-US" sz="4000" b="1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91</TotalTime>
  <Words>1587</Words>
  <Application>Microsoft Office PowerPoint</Application>
  <PresentationFormat>On-screen Show (4:3)</PresentationFormat>
  <Paragraphs>158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саса</vt:lpstr>
      <vt:lpstr>Theme1</vt:lpstr>
      <vt:lpstr>Theme3</vt:lpstr>
      <vt:lpstr>160985-computer-template-16x9</vt:lpstr>
      <vt:lpstr>Flow</vt:lpstr>
      <vt:lpstr>Наставни предмет: ЕЛЕМЕНТАРНА ДИДАКТИКА СА МЕТОДИКОМ ВАСПИТНООБРАЗОВНОГ РАДА  Шифра предмета: 20.V433  Предметни наставник: ПРОФ. ДР ХАЏИ ЖИВОРАД МИЛЕНОВИЋ Сарадник: ДР МИРЈАНА СИМИЋ</vt:lpstr>
      <vt:lpstr>ПИО:</vt:lpstr>
      <vt:lpstr>испит:</vt:lpstr>
      <vt:lpstr>ЛИТЕРАТУРА:</vt:lpstr>
      <vt:lpstr>ЛИТЕРАТУРА:</vt:lpstr>
      <vt:lpstr>ПРЕПОРУЧЕНА ЛИТЕРАТУРА:</vt:lpstr>
      <vt:lpstr>ПОЈАМ ПЕДАГОГИЈЕ:</vt:lpstr>
      <vt:lpstr>Појам науке:</vt:lpstr>
      <vt:lpstr>Појам научне дисциплине:</vt:lpstr>
      <vt:lpstr>Научне дисциплине педагогије:</vt:lpstr>
      <vt:lpstr>Појам Дидактике:</vt:lpstr>
      <vt:lpstr>Циљ Дидактике:</vt:lpstr>
      <vt:lpstr>Однос схватања ранијих и данашњих дидактичких концепата:</vt:lpstr>
      <vt:lpstr>Васпитање и образовање деце предшколског узраста:</vt:lpstr>
      <vt:lpstr>Делатност васпитача:</vt:lpstr>
      <vt:lpstr>Основни циљ предшколског васпитања и образовања:</vt:lpstr>
      <vt:lpstr>Односи и делања деце у предшколској установи:</vt:lpstr>
      <vt:lpstr>Компетенције за целоживотно учење:</vt:lpstr>
      <vt:lpstr>Саставнице компетенција:</vt:lpstr>
      <vt:lpstr>Појам Елементарне дидактике:</vt:lpstr>
      <vt:lpstr>Сродни појмови:</vt:lpstr>
      <vt:lpstr>ДЕФИНИЦИЈА:</vt:lpstr>
      <vt:lpstr>Прецизирање дефиниције Елементарне дидактике:</vt:lpstr>
      <vt:lpstr>Учење деце предшколског узраста:</vt:lpstr>
      <vt:lpstr>Појам васпитања:</vt:lpstr>
      <vt:lpstr>Појам образовања:</vt:lpstr>
      <vt:lpstr>Појам знања:</vt:lpstr>
      <vt:lpstr>Појам умења:</vt:lpstr>
      <vt:lpstr>Појам навике:</vt:lpstr>
      <vt:lpstr>Појам способности:</vt:lpstr>
      <vt:lpstr>Појам вештине:</vt:lpstr>
      <vt:lpstr>Године узлета: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19</cp:revision>
  <dcterms:created xsi:type="dcterms:W3CDTF">2022-06-16T10:42:39Z</dcterms:created>
  <dcterms:modified xsi:type="dcterms:W3CDTF">2023-02-28T06:19:55Z</dcterms:modified>
</cp:coreProperties>
</file>