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notesMasterIdLst>
    <p:notesMasterId r:id="rId31"/>
  </p:notesMasterIdLst>
  <p:sldIdLst>
    <p:sldId id="257" r:id="rId6"/>
    <p:sldId id="301" r:id="rId7"/>
    <p:sldId id="302" r:id="rId8"/>
    <p:sldId id="259" r:id="rId9"/>
    <p:sldId id="303" r:id="rId10"/>
    <p:sldId id="304" r:id="rId11"/>
    <p:sldId id="305" r:id="rId12"/>
    <p:sldId id="306" r:id="rId13"/>
    <p:sldId id="307" r:id="rId14"/>
    <p:sldId id="289" r:id="rId15"/>
    <p:sldId id="308" r:id="rId16"/>
    <p:sldId id="309" r:id="rId17"/>
    <p:sldId id="310" r:id="rId18"/>
    <p:sldId id="311" r:id="rId19"/>
    <p:sldId id="312" r:id="rId20"/>
    <p:sldId id="313" r:id="rId21"/>
    <p:sldId id="291" r:id="rId22"/>
    <p:sldId id="316" r:id="rId23"/>
    <p:sldId id="315" r:id="rId24"/>
    <p:sldId id="292" r:id="rId25"/>
    <p:sldId id="314" r:id="rId26"/>
    <p:sldId id="261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6D0F-ED91-4D2E-94CB-19EE92ADAE0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90AF-CEC7-4B2E-A548-21352775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Офесионалног развоја.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90AF-CEC7-4B2E-A548-2135277527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Офесионалног развоја.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90AF-CEC7-4B2E-A548-2135277527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Офесионалног развоја.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90AF-CEC7-4B2E-A548-2135277527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Офесионалног развоја.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90AF-CEC7-4B2E-A548-2135277527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СРЕДСТВА ВАСПИТАЊА И УЧЕЊА У ПРЕДШКОЛСКОЈ УСТАНОВИ: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Правилником о ближим условима за оснивање, почетак рада и обављање делатности предшколске установе из 2019.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СРЕДСТВА ВАСПИТАЊА И УЧЕЊА У ПРЕДШКОЛСКОЈ УСТАНОВИ: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sr-Cyrl-RS" sz="4800" dirty="0" smtClean="0"/>
          </a:p>
          <a:p>
            <a:pPr marL="514350" indent="-514350">
              <a:buFont typeface="+mj-lt"/>
              <a:buAutoNum type="arabicParenR"/>
            </a:pPr>
            <a:r>
              <a:rPr lang="sr-Cyrl-RS" sz="4800" dirty="0" smtClean="0"/>
              <a:t>ВИЗУЕЛНА</a:t>
            </a:r>
          </a:p>
          <a:p>
            <a:pPr marL="514350" indent="-514350">
              <a:buFont typeface="+mj-lt"/>
              <a:buAutoNum type="arabicParenR"/>
            </a:pPr>
            <a:r>
              <a:rPr lang="sr-Cyrl-RS" sz="4800" dirty="0" smtClean="0"/>
              <a:t>АУДИТИВНА</a:t>
            </a:r>
          </a:p>
          <a:p>
            <a:pPr marL="514350" indent="-514350">
              <a:buFont typeface="+mj-lt"/>
              <a:buAutoNum type="arabicParenR"/>
            </a:pPr>
            <a:r>
              <a:rPr lang="sr-Cyrl-RS" sz="4800" dirty="0" smtClean="0"/>
              <a:t>АУДИО-ВИЗУЕЛНА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СРЕДСТВА ВАСПИТАЊА И УЧЕЊА У ПРЕДШКОЛСКОЈ УСТАНОВИ: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Autofit/>
          </a:bodyPr>
          <a:lstStyle/>
          <a:p>
            <a:pPr marL="914400" indent="-914400">
              <a:buAutoNum type="arabicParenR"/>
            </a:pPr>
            <a:r>
              <a:rPr lang="ru-RU" sz="1800" dirty="0" smtClean="0"/>
              <a:t>папири различитих облика и величина и различитих боја и намене;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средства за цртање и сликање деце;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кутије различитих облика и величине;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левак, кашике, посуде и остала средства која служе за пресипање;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лупе, дурбини, двогледи и остала оптичка средства;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огледала;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батеријске лампе;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магнетне табле и фигуре с магнетима;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реални предмети;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постери и разне слике;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разни висуљци из реалне средине; 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лаптопови;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фотографски апарати; и</a:t>
            </a:r>
          </a:p>
          <a:p>
            <a:pPr marL="914400" indent="-914400">
              <a:buAutoNum type="arabicParenR"/>
            </a:pPr>
            <a:r>
              <a:rPr lang="ru-RU" sz="1800" dirty="0" smtClean="0"/>
              <a:t>остала средства чији списак није ограниче и која се припремају за реализацију васпитанообразовних активности у предшколској установи у зависности од карактера повремених појектних активности и осталих активности које се реализује у предшколској установи.</a:t>
            </a:r>
            <a:endParaRPr lang="sr-Cyrl-RS" sz="1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ИГРАЧКЕ У ВАСПИТАЊУ И УЧЕЊУ У ПРЕДШКОЛСКОЈ УСТАНОВИ: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endParaRPr lang="ru-RU" sz="2400" dirty="0" smtClean="0"/>
          </a:p>
          <a:p>
            <a:pPr marL="914400" indent="-914400">
              <a:buNone/>
            </a:pPr>
            <a:r>
              <a:rPr lang="ru-RU" sz="2400" dirty="0" smtClean="0"/>
              <a:t>Играчка које се користе у реализацији повремених пројектних активности и осталих активности у предшколској установи су дидактичке играчке. </a:t>
            </a:r>
          </a:p>
          <a:p>
            <a:pPr marL="914400" indent="-914400">
              <a:buNone/>
            </a:pPr>
            <a:r>
              <a:rPr lang="ru-RU" sz="2400" dirty="0" smtClean="0"/>
              <a:t>У играчке спадају и материјали за реализацију посебних игара за децу као што су пуцле, слагалице, скривалице и остале. </a:t>
            </a:r>
          </a:p>
          <a:p>
            <a:pPr marL="914400" indent="-914400">
              <a:buNone/>
            </a:pPr>
            <a:r>
              <a:rPr lang="ru-RU" sz="2400" dirty="0" smtClean="0"/>
              <a:t>Играчке требају бити прилагођење узрасту деце. </a:t>
            </a:r>
          </a:p>
          <a:p>
            <a:pPr marL="914400" indent="-914400">
              <a:buNone/>
            </a:pPr>
            <a:r>
              <a:rPr lang="ru-RU" sz="2400" dirty="0" smtClean="0"/>
              <a:t>Дечје играчке имају највећу васпитанообразовну ефикасност ако их деца сама израђују под надзором својих родитеља у породичном окружењу или васпитача у условима рада у предшколској установи.</a:t>
            </a:r>
            <a:endParaRPr lang="sr-Cyrl-R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ИГРАЧКЕ У ВАСПИТАЊУ И УЧЕЊУ У ПРЕДШКОЛСКОЈ УСТАНОВИ: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endParaRPr lang="ru-RU" sz="2400" dirty="0" smtClean="0"/>
          </a:p>
          <a:p>
            <a:pPr marL="914400" indent="-914400">
              <a:buNone/>
            </a:pPr>
            <a:r>
              <a:rPr lang="ru-RU" sz="3600" dirty="0" smtClean="0"/>
              <a:t>Монтесори материјали и Монтесори и</a:t>
            </a:r>
          </a:p>
          <a:p>
            <a:pPr marL="914400" indent="-914400">
              <a:buNone/>
            </a:pPr>
            <a:r>
              <a:rPr lang="ru-RU" sz="3600" dirty="0" smtClean="0"/>
              <a:t>играчке.</a:t>
            </a:r>
          </a:p>
          <a:p>
            <a:pPr marL="914400" indent="-914400">
              <a:buNone/>
            </a:pPr>
            <a:endParaRPr lang="ru-RU" sz="3600" dirty="0" smtClean="0"/>
          </a:p>
          <a:p>
            <a:pPr marL="914400" indent="-914400">
              <a:buNone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МОНТЕСОРИ СОБА:</a:t>
            </a:r>
            <a:endParaRPr lang="en-US" sz="2000" b="1" dirty="0"/>
          </a:p>
        </p:txBody>
      </p:sp>
      <p:pic>
        <p:nvPicPr>
          <p:cNvPr id="2050" name="Picture 2" descr="C:\Users\uf-3\Desktop\10-najlepsih-soba-biranih-po-montessori-princip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597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МОНТЕСОРИ СОБА:</a:t>
            </a:r>
            <a:endParaRPr lang="en-US" sz="2000" b="1" dirty="0"/>
          </a:p>
        </p:txBody>
      </p:sp>
      <p:pic>
        <p:nvPicPr>
          <p:cNvPr id="3074" name="Picture 2" descr="C:\Users\uf-3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010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sr-Cyrl-RS" sz="2000" b="1" dirty="0" smtClean="0"/>
              <a:t>МОНТЕСОРИ СОБА:</a:t>
            </a:r>
            <a:endParaRPr lang="en-US" sz="2000" b="1" dirty="0"/>
          </a:p>
        </p:txBody>
      </p:sp>
      <p:pic>
        <p:nvPicPr>
          <p:cNvPr id="4098" name="Picture 2" descr="C:\Users\uf-3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ПРОЈЕКТНО УЧЕЊЕ: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3200" dirty="0" smtClean="0"/>
              <a:t>Пројектно учење у предшколској установи, је структуиран и прилагодљив начин учења подложан променама, заснован на самосталном, тандемском или групном интерактивном, стваралачком и проналазачком учењу и учешћу деце предшколског узраста у циљу реализације повремених пројектних активности и осталих активности у предшколској установи.</a:t>
            </a:r>
            <a:endParaRPr lang="sr-Cyrl-RS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ТАНГЕНТНИ ПОЈМОВИ ПРОЈЕКТНОГ УЧЕЊА: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планирано учење,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учење у различитим животним и практичним ситуацијама,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ситуационо учење,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учење кроз игру и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остали.</a:t>
            </a:r>
            <a:endParaRPr lang="sr-Cyrl-RS" sz="3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ИНОВАТИВНИ СИСТЕМИ ВАСПИТАЊА И УЧЕЊА У ПРЕДШКОЛСКОЈ УСТАНОВИ: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диференцирани систем васпитања и учења,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егземпларни систем васпитања и учења,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респонсибилни систем васпитања и учења,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хеуристички систем васпитања и учења,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инклузивни систем васпитања и учења и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нтегрисани систем васпитања и учења.</a:t>
            </a:r>
            <a:endParaRPr lang="sr-Cyrl-RS" sz="3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СРЕДСТВА </a:t>
            </a:r>
            <a:r>
              <a:rPr lang="sr-Cyrl-RS" sz="2400" b="1" dirty="0" smtClean="0"/>
              <a:t>ВАСПИТАЊА И УЧЕЊА У ПРЕДШКОЛСКОЈ УСТАНОВИ: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МАТЕРИЈАЛИ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СРЕДСТВА И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ИГРАЧКЕ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ПРОЈЕКТНО УЧЕЊЕ У ПРЕДШКОЛСКОЈ УСТАНОВИ</a:t>
            </a:r>
            <a:r>
              <a:rPr lang="ru-RU" sz="2200" b="1" dirty="0" smtClean="0"/>
              <a:t>: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иницирање теме пројекта, </a:t>
            </a:r>
          </a:p>
          <a:p>
            <a:pPr marL="514350" indent="-514350">
              <a:buAutoNum type="arabicParenR"/>
            </a:pPr>
            <a:r>
              <a:rPr lang="ru-RU" sz="3600" dirty="0" smtClean="0"/>
              <a:t>одређивање циља и задатака пројекта, </a:t>
            </a:r>
          </a:p>
          <a:p>
            <a:pPr marL="514350" indent="-514350">
              <a:buAutoNum type="arabicParenR"/>
            </a:pPr>
            <a:r>
              <a:rPr lang="ru-RU" sz="3600" dirty="0" smtClean="0"/>
              <a:t>израда плана пројекта, </a:t>
            </a:r>
          </a:p>
          <a:p>
            <a:pPr marL="514350" indent="-514350">
              <a:buAutoNum type="arabicParenR"/>
            </a:pPr>
            <a:r>
              <a:rPr lang="ru-RU" sz="3600" dirty="0" smtClean="0"/>
              <a:t>реализација пројекта и </a:t>
            </a:r>
          </a:p>
          <a:p>
            <a:pPr marL="514350" indent="-514350">
              <a:buAutoNum type="arabicParenR"/>
            </a:pPr>
            <a:r>
              <a:rPr lang="ru-RU" sz="3600" dirty="0" smtClean="0"/>
              <a:t>вредновање реализованог пројекта.</a:t>
            </a:r>
            <a:endParaRPr lang="sr-Cyrl-RS" sz="36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</a:t>
            </a:r>
            <a:r>
              <a:rPr lang="ru-RU" sz="2200" b="1" dirty="0" smtClean="0"/>
              <a:t>АЗЕ ПРОЈЕКТНЕ АКТИВНОСТИ: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3600" dirty="0" smtClean="0"/>
          </a:p>
          <a:p>
            <a:pPr marL="514350" indent="-514350">
              <a:buNone/>
            </a:pPr>
            <a:r>
              <a:rPr lang="ru-RU" sz="3600" dirty="0" smtClean="0"/>
              <a:t>ФАЗА ИНИЦИРАЊА ПОВРЕМЕНЕ ПРОЈЕКТНЕ АКТИВНОСТИ</a:t>
            </a:r>
          </a:p>
          <a:p>
            <a:pPr marL="514350" indent="-514350">
              <a:buNone/>
            </a:pPr>
            <a:r>
              <a:rPr lang="ru-RU" sz="3600" dirty="0" smtClean="0"/>
              <a:t>ФАЗА РАЗВИЈАЊА ПОВРРЕМЕНЕ ПРОЈЕКТНЕ АКТИВНОСТИ И</a:t>
            </a:r>
          </a:p>
          <a:p>
            <a:pPr marL="514350" indent="-514350">
              <a:buNone/>
            </a:pPr>
            <a:r>
              <a:rPr lang="ru-RU" sz="3600" dirty="0" smtClean="0"/>
              <a:t>ЗАВРШНА ФАЗА ПОВРЕМЕНЕ ПРОЈЕКТНЕ АКТИВНОСТИ</a:t>
            </a:r>
            <a:endParaRPr lang="sr-Cyrl-RS" sz="3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УЛОГА ВАСПИТАЧА: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Подручје </a:t>
            </a:r>
            <a:r>
              <a:rPr lang="ru-RU" sz="3600" dirty="0" smtClean="0"/>
              <a:t>непосредног рада са децом.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Подручје развијања програма.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Подручје професионалног развоја.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Подручје професионалног деловања.</a:t>
            </a:r>
            <a:endParaRPr lang="sr-Cyrl-RS" sz="36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ПОДРУЧЈЕ РАЗВИЈАЊА ПРОГРАМА: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200" dirty="0" smtClean="0"/>
              <a:t>Подручје кроз које васпитач оживљава на нивоу реалног програма концепцијска полазишта Основа кроз принципе и стратегије којима се подржавају добробит, односи и делање. </a:t>
            </a:r>
          </a:p>
          <a:p>
            <a:pPr marL="514350" indent="-514350">
              <a:buNone/>
            </a:pPr>
            <a:r>
              <a:rPr lang="ru-RU" sz="3200" dirty="0" smtClean="0"/>
              <a:t>Процес развијања програма се одвија кроз сарадњу са стручним сарадницима и колегама као и кроз размену са децом и породицом.</a:t>
            </a:r>
            <a:endParaRPr lang="sr-Cyrl-RS" sz="3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ПОДРУЧЈЕ ПРОФЕСИОНАЛНОГ РАЗВОЈА: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4800" dirty="0" smtClean="0"/>
              <a:t>Односи се на потребу сталног учења и надограђивања одговора на питање шта значи бити добар васпитач и шта је добар програм.</a:t>
            </a:r>
            <a:endParaRPr lang="sr-Cyrl-RS" sz="48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/>
              <a:t>ПОДРУЧЈЕ ПРОФЕСИОНАЛНОГ ЈАВНОГ ДЕЛОВАЊА: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заступање интереса деце и породице у свим питањима јавне политике, друштвеног живота и јавних делатности која се односе на децу; 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ангажовање у локалној заједници на промовисању права детета и породице и промоцији предшколског васпитања и образовања;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аргументовано указивање на проблеме у пракси предшколског васпитања и образовања и покретање акција; 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ангажовање у професионалним удружењима и стручним телима;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покретање и учешће у акцијама везаним за децу и породицу;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промовисање предшколског васпитања и професије васпитача учешћем на стручним скуповима, у медијима, публиковањем стручних радова; 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000" dirty="0" smtClean="0"/>
              <a:t>професионално деловање и понашање у свакодневној пракси у складу са етичким кодексом професије.</a:t>
            </a:r>
            <a:endParaRPr lang="sr-Cyrl-R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МАТЕРИЈАЛИ ВАСПИТАЊА И УЧЕЊА У ПРЕДШКОЛСКОЈ УСТАНОВИ: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Материјали су дефинисани према посебним целинама: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сензорна просторна целина,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кинестетичка просторна целина,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двориште,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просторна целина за визуелне уметности,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просторна целина за симболичку игру и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просторна целина за скривање и осамљивање.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МАТЕРИЈАЛИ (СЕНЗОРНО ПРОСТОРНА ЦЕЛИНА):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200" dirty="0" smtClean="0"/>
              <a:t>Материјали за сензорну просторну целину су материјали који служе за различита обликовања. </a:t>
            </a:r>
          </a:p>
          <a:p>
            <a:pPr>
              <a:buNone/>
            </a:pPr>
            <a:r>
              <a:rPr lang="ru-RU" sz="4200" dirty="0" smtClean="0"/>
              <a:t>То могу бити песак, желатин, пудинг, гел, кафа, пена, медицинска вата, вуна и слично. </a:t>
            </a:r>
          </a:p>
          <a:p>
            <a:pPr>
              <a:buNone/>
            </a:pPr>
            <a:r>
              <a:rPr lang="ru-RU" sz="4200" dirty="0" smtClean="0"/>
              <a:t>Уколико се у ову сврху користе намирнице као материјали, неопходно је да то буду намирнице с одговарајућом декларацијом. </a:t>
            </a:r>
          </a:p>
          <a:p>
            <a:pPr>
              <a:buNone/>
            </a:pPr>
            <a:r>
              <a:rPr lang="ru-RU" sz="4200" dirty="0" smtClean="0"/>
              <a:t>Материјали за сензорну просторну целину су и сензорне табле, различити материјали за испитивање физичких својстава материја, пригодне манипулативне табле с различитим механизмима за окретање, убацивање, притискање, провлачење, откључавање и слично, мобилне тканине с џеповим, музички инструменти индустијске или личне израде у које спадају звечке, звона, прапорци на дршци, удараљке, триангл, музичке шушкалице, ксилофон, мелодика и слично. </a:t>
            </a:r>
          </a:p>
          <a:p>
            <a:pPr>
              <a:buNone/>
            </a:pPr>
            <a:r>
              <a:rPr lang="ru-RU" sz="4200" dirty="0" smtClean="0"/>
              <a:t>То даље могу бити различите музичке култије и звучне играчке и реални предмети попут левка, посуде за преношење, лопатице и слично. </a:t>
            </a:r>
            <a:endParaRPr lang="sr-Cyrl-RS" sz="4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МАТЕРИЈАЛИ (КИНЕСТЕТИЧКА ПРОСТОРНА ЦЕЛИНА):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подлоге за пузање, струњаче, тунел и слично; </a:t>
            </a:r>
          </a:p>
          <a:p>
            <a:pPr marL="514350" indent="-514350">
              <a:buAutoNum type="arabicParenR"/>
            </a:pPr>
            <a:r>
              <a:rPr lang="ru-RU" dirty="0" smtClean="0"/>
              <a:t>шведске даске, клупе, лестве (са два степеника максимално); </a:t>
            </a:r>
          </a:p>
          <a:p>
            <a:pPr marL="514350" indent="-514350">
              <a:buAutoNum type="arabicParenR"/>
            </a:pPr>
            <a:r>
              <a:rPr lang="ru-RU" dirty="0" smtClean="0"/>
              <a:t>тобоган и собна њихалица;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лопте различите величине и од различитог материјала;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разна геометријска тела од сунђера;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балони;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пластични реквизити;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играчке на надувавање;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преносне играчке;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разна платна;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стојећи кош.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МАТЕРИЈАЛИ (ДВОРИШТЕ):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4800" dirty="0" smtClean="0"/>
          </a:p>
          <a:p>
            <a:pPr marL="514350" indent="-514350">
              <a:buAutoNum type="arabicParenR"/>
            </a:pPr>
            <a:r>
              <a:rPr lang="ru-RU" sz="4800" dirty="0" smtClean="0"/>
              <a:t>трицикли, </a:t>
            </a:r>
          </a:p>
          <a:p>
            <a:pPr marL="514350" indent="-514350">
              <a:buAutoNum type="arabicParenR"/>
            </a:pPr>
            <a:r>
              <a:rPr lang="ru-RU" sz="4800" dirty="0" smtClean="0"/>
              <a:t>различите гуме и </a:t>
            </a:r>
          </a:p>
          <a:p>
            <a:pPr marL="514350" indent="-514350">
              <a:buAutoNum type="arabicParenR"/>
            </a:pPr>
            <a:r>
              <a:rPr lang="ru-RU" sz="4800" dirty="0" smtClean="0"/>
              <a:t>остали пригодни материјали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МАТЕРИЈАЛИ (ПРОСТОРНА ЦЕЛИНА ЗА ВИЗУЕЛНА УМЕТНОСТИ):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914400" indent="-914400">
              <a:buAutoNum type="arabicParenR"/>
            </a:pPr>
            <a:r>
              <a:rPr lang="ru-RU" sz="2000" dirty="0" smtClean="0"/>
              <a:t>табле и остале подлоге које се користе за цртање;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пластелини, глина, тесто и остали материјали за обликовање фигура;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дрвене бојице, водене боје, воштане бојице, оловке, фломастери, разнобојне креде и остала средства која се користе за цртање и сликање;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лепак, самолепљиве траке, самолепљиви папири, спајалице, копче и остала средства која се користе за спајање;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колажни материјали;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маказе и остала средства која се користе за обликовање;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разне подлоге за реализацију стваралачких и проналазачких активности деце; и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метлице, лопатице и остала средства за чишћење радног простора у коме деца реализују садржаје повремених пројектних активности и осталих активности у предшколској установи.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МАТЕРИЈАЛИ (ПРОСТОРНА ЦЕЛИНА ЗА СИМБОЛИЧКУ ИГРУ):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914400" indent="-914400">
              <a:buAutoNum type="arabicParenR"/>
            </a:pPr>
            <a:endParaRPr lang="ru-RU" sz="2000" dirty="0" smtClean="0"/>
          </a:p>
          <a:p>
            <a:pPr marL="914400" indent="-914400">
              <a:buAutoNum type="arabicParenR"/>
            </a:pPr>
            <a:r>
              <a:rPr lang="ru-RU" sz="2000" dirty="0" smtClean="0"/>
              <a:t>различити модели лутака беба, фигура животња и слично;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кућице за лутке и животиње од картона и дрвета;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опрема за одржавање кућица за лутке,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модели и макете зоо врта, дворца, фарми, града, села, природе и слично;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позоришне лутке и остали материјали за реализацију луткарских позоришних представа;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одећа и реквизити за костимирање лутака и деце;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полице за одлагање средстава, материјала и играчака;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превозна средства за лутке; и </a:t>
            </a:r>
          </a:p>
          <a:p>
            <a:pPr marL="914400" indent="-914400">
              <a:buAutoNum type="arabicParenR"/>
            </a:pPr>
            <a:r>
              <a:rPr lang="ru-RU" sz="2000" dirty="0" smtClean="0"/>
              <a:t>предмети који се користе и у реалним околностима као што су ексцајг, тањирићи, лавори, кантице, лопатице, мали кућни апарати, телефони, торбице и слично, који су направљени од материјала који се не ломи и који не може да повреди децу.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МАТЕРИЈАЛИ (ЗА СКРИВАЊЕ И ОСАМЉИВАЊЕ):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914400" indent="-914400">
              <a:buAutoNum type="arabicParenR"/>
            </a:pPr>
            <a:r>
              <a:rPr lang="ru-RU" sz="3600" dirty="0" smtClean="0"/>
              <a:t>кућице, шатори и слично са сензорним елементима; </a:t>
            </a:r>
          </a:p>
          <a:p>
            <a:pPr marL="914400" indent="-914400">
              <a:buAutoNum type="arabicParenR"/>
            </a:pPr>
            <a:r>
              <a:rPr lang="ru-RU" sz="3600" dirty="0" smtClean="0"/>
              <a:t>јастуци, душеци, лежаљке и слично; </a:t>
            </a:r>
          </a:p>
          <a:p>
            <a:pPr marL="914400" indent="-914400">
              <a:buAutoNum type="arabicParenR"/>
            </a:pPr>
            <a:r>
              <a:rPr lang="ru-RU" sz="3600" dirty="0" smtClean="0"/>
              <a:t>материјали од меканог материјала; и </a:t>
            </a:r>
          </a:p>
          <a:p>
            <a:pPr marL="914400" indent="-914400">
              <a:buAutoNum type="arabicParenR"/>
            </a:pPr>
            <a:r>
              <a:rPr lang="ru-RU" sz="3600" dirty="0" smtClean="0"/>
              <a:t>породичне фотографије и други елементи из породичног живота деце.</a:t>
            </a: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300</TotalTime>
  <Words>1192</Words>
  <Application>Microsoft Office PowerPoint</Application>
  <PresentationFormat>On-screen Show (4:3)</PresentationFormat>
  <Paragraphs>152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саса</vt:lpstr>
      <vt:lpstr>Theme1</vt:lpstr>
      <vt:lpstr>Theme3</vt:lpstr>
      <vt:lpstr>160985-computer-template-16x9</vt:lpstr>
      <vt:lpstr>Flow</vt:lpstr>
      <vt:lpstr>СРЕДСТВА ВАСПИТАЊА И УЧЕЊА У ПРЕДШКОЛСКОЈ УСТАНОВИ:</vt:lpstr>
      <vt:lpstr>СРЕДСТВА ВАСПИТАЊА И УЧЕЊА У ПРЕДШКОЛСКОЈ УСТАНОВИ:</vt:lpstr>
      <vt:lpstr>МАТЕРИЈАЛИ ВАСПИТАЊА И УЧЕЊА У ПРЕДШКОЛСКОЈ УСТАНОВИ:</vt:lpstr>
      <vt:lpstr>МАТЕРИЈАЛИ (СЕНЗОРНО ПРОСТОРНА ЦЕЛИНА):</vt:lpstr>
      <vt:lpstr>МАТЕРИЈАЛИ (КИНЕСТЕТИЧКА ПРОСТОРНА ЦЕЛИНА):</vt:lpstr>
      <vt:lpstr>МАТЕРИЈАЛИ (ДВОРИШТЕ):</vt:lpstr>
      <vt:lpstr>МАТЕРИЈАЛИ (ПРОСТОРНА ЦЕЛИНА ЗА ВИЗУЕЛНА УМЕТНОСТИ):</vt:lpstr>
      <vt:lpstr>МАТЕРИЈАЛИ (ПРОСТОРНА ЦЕЛИНА ЗА СИМБОЛИЧКУ ИГРУ):</vt:lpstr>
      <vt:lpstr>МАТЕРИЈАЛИ (ЗА СКРИВАЊЕ И ОСАМЉИВАЊЕ):</vt:lpstr>
      <vt:lpstr>СРЕДСТВА ВАСПИТАЊА И УЧЕЊА У ПРЕДШКОЛСКОЈ УСТАНОВИ:</vt:lpstr>
      <vt:lpstr>СРЕДСТВА ВАСПИТАЊА И УЧЕЊА У ПРЕДШКОЛСКОЈ УСТАНОВИ:</vt:lpstr>
      <vt:lpstr>ИГРАЧКЕ У ВАСПИТАЊУ И УЧЕЊУ У ПРЕДШКОЛСКОЈ УСТАНОВИ:</vt:lpstr>
      <vt:lpstr>ИГРАЧКЕ У ВАСПИТАЊУ И УЧЕЊУ У ПРЕДШКОЛСКОЈ УСТАНОВИ:</vt:lpstr>
      <vt:lpstr>МОНТЕСОРИ СОБА:</vt:lpstr>
      <vt:lpstr>МОНТЕСОРИ СОБА:</vt:lpstr>
      <vt:lpstr>МОНТЕСОРИ СОБА:</vt:lpstr>
      <vt:lpstr>ПРОЈЕКТНО УЧЕЊЕ:</vt:lpstr>
      <vt:lpstr>ТАНГЕНТНИ ПОЈМОВИ ПРОЈЕКТНОГ УЧЕЊА:</vt:lpstr>
      <vt:lpstr>ИНОВАТИВНИ СИСТЕМИ ВАСПИТАЊА И УЧЕЊА У ПРЕДШКОЛСКОЈ УСТАНОВИ:</vt:lpstr>
      <vt:lpstr>ПРОЈЕКТНО УЧЕЊЕ У ПРЕДШКОЛСКОЈ УСТАНОВИ:</vt:lpstr>
      <vt:lpstr>ФАЗЕ ПРОЈЕКТНЕ АКТИВНОСТИ:</vt:lpstr>
      <vt:lpstr>УЛОГА ВАСПИТАЧА:</vt:lpstr>
      <vt:lpstr>ПОДРУЧЈЕ РАЗВИЈАЊА ПРОГРАМА:</vt:lpstr>
      <vt:lpstr>ПОДРУЧЈЕ ПРОФЕСИОНАЛНОГ РАЗВОЈА:</vt:lpstr>
      <vt:lpstr>ПОДРУЧЈЕ ПРОФЕСИОНАЛНОГ ЈАВНОГ ДЕЛОВАЊА: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50</cp:revision>
  <dcterms:created xsi:type="dcterms:W3CDTF">2022-06-16T10:42:39Z</dcterms:created>
  <dcterms:modified xsi:type="dcterms:W3CDTF">2023-04-11T14:15:42Z</dcterms:modified>
</cp:coreProperties>
</file>