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844" r:id="rId5"/>
  </p:sldMasterIdLst>
  <p:notesMasterIdLst>
    <p:notesMasterId r:id="rId17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B6D0F-ED91-4D2E-94CB-19EE92ADAE0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90AF-CEC7-4B2E-A548-21352775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8" y="4404854"/>
            <a:ext cx="8008376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5673212"/>
            <a:ext cx="800100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5" y="2614577"/>
            <a:ext cx="7177135" cy="26468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5EEC3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5" y="5261464"/>
            <a:ext cx="7177135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4"/>
            <a:ext cx="824606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4"/>
            <a:ext cx="8246070" cy="468295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7"/>
            <a:ext cx="6260904" cy="46814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1"/>
            <a:ext cx="8246069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125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5" y="220736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5" y="2847125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4693"/>
            <a:ext cx="8259098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153267"/>
            <a:ext cx="8246070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2EEC9D04-F5BA-4A49-AB65-C497D699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6242" y="2005782"/>
            <a:ext cx="7388941" cy="16616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735" y="3834581"/>
            <a:ext cx="7382308" cy="10717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DBF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99113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22325"/>
            <a:ext cx="8246070" cy="474897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11" y="424063"/>
            <a:ext cx="6224988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E7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739" y="1425679"/>
            <a:ext cx="6245943" cy="482565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44" y="542050"/>
            <a:ext cx="680559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41" y="1524003"/>
            <a:ext cx="6828503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9" y="303205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0795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70940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0795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70940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4591666"/>
            <a:ext cx="7978879" cy="113070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5742036"/>
            <a:ext cx="8001000" cy="904568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1351169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408904"/>
            <a:ext cx="8246070" cy="396239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36" y="492889"/>
            <a:ext cx="605594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14" y="1523999"/>
            <a:ext cx="6076335" cy="4678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9" y="1247097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4531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3083016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24531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3083016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3" y="1109449"/>
            <a:ext cx="8093365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31550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945365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31550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945365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D6D7A0-E93F-41B3-989C-1EFD83334D05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НИВОИ САРАДЊЕ ВАСПИТАЧА И РОДИТЕЉА: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ФУНКЦИОНАЛНИ НИВО САРАДЊЕ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ПАРТНЕРСТВО ВАСПИТАЧА И РОДИТЕЉА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ВАСПИТАЧ РЕФЛЕКСИВНИ ПРАКТИЧАР: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Васпитач своју не преиспитује само посматрањем већ и истраживањем, па су резултати таквог истраживања мерила, односно параметри рефлексивности васпитача. </a:t>
            </a:r>
          </a:p>
          <a:p>
            <a:pPr>
              <a:buNone/>
            </a:pPr>
            <a:r>
              <a:rPr lang="ru-RU" dirty="0" smtClean="0"/>
              <a:t>У основи рефлексивности васпитача је замишљени круг у оквиру кога се посматрају четири елемента. Они су: план, акција, посматрање и рефлексија.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ВАСПИТАЧ КОЈИ СТАЛНО ПРЕИСПИТУЈЕ СВОЈУ ПРАКСУ ЈЕ: </a:t>
            </a:r>
          </a:p>
          <a:p>
            <a:pPr algn="ctr">
              <a:buNone/>
            </a:pPr>
            <a:r>
              <a:rPr lang="ru-RU" b="1" i="1" u="sng" dirty="0" smtClean="0"/>
              <a:t>ВАСПИТАЧ РЕФЛЕКСИВНИ ПРАКТИЧАР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МЕТОДИЧКИ ПРИСТУП ЗАЈЕДНИЧКОМ ДЕЛОВАЊУ У РАЗВИЈАЊУ РЕАЛНОГ ПРОГРАМА: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Охрабривање иницијативе деце предшколског узраста у развијању реалног програма.</a:t>
            </a:r>
          </a:p>
          <a:p>
            <a:pPr>
              <a:buNone/>
            </a:pPr>
            <a:r>
              <a:rPr lang="sr-Cyrl-RS" dirty="0" smtClean="0"/>
              <a:t>Консултовање васпитача и деце предшколског узраста у развијању реалног програма.</a:t>
            </a:r>
          </a:p>
          <a:p>
            <a:pPr>
              <a:buNone/>
            </a:pPr>
            <a:r>
              <a:rPr lang="sr-Cyrl-RS" dirty="0" smtClean="0"/>
              <a:t>Моделовање васпитача и деце предшколског узраста у развијању реалног програма.</a:t>
            </a:r>
          </a:p>
          <a:p>
            <a:pPr>
              <a:buNone/>
            </a:pPr>
            <a:r>
              <a:rPr lang="sr-Cyrl-RS" dirty="0" smtClean="0"/>
              <a:t>Подупирање деце предшколског узраста од стране васпитача у развијању реалног програма.</a:t>
            </a:r>
          </a:p>
          <a:p>
            <a:pPr>
              <a:buNone/>
            </a:pPr>
            <a:r>
              <a:rPr lang="sr-Cyrl-RS" dirty="0" smtClean="0"/>
              <a:t>Проширивање активности и учења деце предшколског узраста у развијању реалног програма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ФУНКЦИОНАЛНИ НИВО САРАДЊЕ: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 marL="742950" indent="-742950">
              <a:buFont typeface="+mj-lt"/>
              <a:buAutoNum type="arabicPeriod"/>
            </a:pPr>
            <a:r>
              <a:rPr lang="sr-Cyrl-RS" sz="4000" b="1" dirty="0" smtClean="0"/>
              <a:t>ИНДИВИДУАЛНИ ОБЛИЦИ САРАДЊЕ</a:t>
            </a:r>
          </a:p>
          <a:p>
            <a:pPr marL="742950" indent="-742950">
              <a:buFont typeface="+mj-lt"/>
              <a:buAutoNum type="arabicPeriod"/>
            </a:pPr>
            <a:r>
              <a:rPr lang="sr-Cyrl-RS" sz="4000" b="1" dirty="0" smtClean="0"/>
              <a:t>КОЛЕКТИВНИ ОБЛИЦИ САРАДЊЕ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b="1" dirty="0" smtClean="0"/>
              <a:t>ПАРТНЕРСТВО ВАСПИТАЧА И РОДИТЕЉА: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ПАРТНЕРСТВО ВАСПИТАЧА И РОДИТЕЉА У КОНЦЕПТУ ПОВЕЗАНОСТИ ПРЕДШКОЛСКЕ УСТАНОВЕ И ЗАЈЕДНИЦЕ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ПАРТНЕРСТВО ВАСПИТАЧА И РОДИТЕЉА У КОНЦЕПТУ ПОВЕЗАНОСТИ ПРЕДШКОЛСКЕ УСТАНОВЕ И ПОРОДИЦЕ</a:t>
            </a:r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b="1" dirty="0" smtClean="0"/>
              <a:t>ВАСПИТАЧ У ПРЕДШКОЛСКОЈ УСТАНОВИ У РАЗВИЈАЊУ РЕАЛНОГ ПРОГРАМА: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Историјски посматрано, у свим народима, владало је схватање по коме се васпитачка професија поштовала и уважавала.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Васпитач </a:t>
            </a:r>
            <a:r>
              <a:rPr lang="ru-RU" dirty="0" smtClean="0"/>
              <a:t>се одувек сматрао узвишеним ликом који се у народу идеализовао.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Од </a:t>
            </a:r>
            <a:r>
              <a:rPr lang="ru-RU" dirty="0" smtClean="0"/>
              <a:t>њега се очекивала револуционарна мисија у стварању лика детета и допринос његовом свестраном развоју као индивидуе.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Успех </a:t>
            </a:r>
            <a:r>
              <a:rPr lang="ru-RU" dirty="0" smtClean="0"/>
              <a:t>васпитача је огледало предшколске установе, па се и њен углед и успех мери према угледу и успеху васпитача.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Зато </a:t>
            </a:r>
            <a:r>
              <a:rPr lang="ru-RU" dirty="0" smtClean="0"/>
              <a:t>је потребно да васпитач буде свестран и савршен.</a:t>
            </a:r>
            <a:endParaRPr lang="sr-Cyrl-R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ВАСПИТНИ СТИЛОВИ ВАСПИТАЧА: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/>
              <a:t>Ауторитарни стил рада васпитача</a:t>
            </a:r>
          </a:p>
          <a:p>
            <a:pPr marL="514350" indent="-514350">
              <a:buNone/>
            </a:pPr>
            <a:r>
              <a:rPr lang="ru-RU" b="1" dirty="0" smtClean="0"/>
              <a:t>Демократски стил рада васпитача</a:t>
            </a:r>
          </a:p>
          <a:p>
            <a:pPr marL="514350" indent="-514350">
              <a:buNone/>
            </a:pPr>
            <a:r>
              <a:rPr lang="sr-Latn-RS" b="1" dirty="0" smtClean="0"/>
              <a:t>Laissez-faire </a:t>
            </a:r>
            <a:r>
              <a:rPr lang="sr-Cyrl-RS" b="1" dirty="0" smtClean="0"/>
              <a:t>стил рада васпитача</a:t>
            </a:r>
          </a:p>
          <a:p>
            <a:pPr marL="514350" indent="-514350">
              <a:buNone/>
            </a:pPr>
            <a:endParaRPr lang="sr-Cyrl-RS" b="1" dirty="0" smtClean="0"/>
          </a:p>
          <a:p>
            <a:pPr marL="514350" indent="-514350">
              <a:buNone/>
            </a:pPr>
            <a:r>
              <a:rPr lang="sr-Cyrl-RS" b="1" dirty="0" smtClean="0"/>
              <a:t>Ауторитативни стил рада васпитача</a:t>
            </a:r>
            <a:endParaRPr lang="ru-RU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/>
          </a:bodyPr>
          <a:lstStyle/>
          <a:p>
            <a:pPr algn="ctr"/>
            <a:r>
              <a:rPr lang="sr-Cyrl-RS" sz="4000" b="1" dirty="0" smtClean="0"/>
              <a:t>СТИЛ РАДА ВАСПИТАЧА ПРЕМА ГОДИНАМА УЗЛЕТА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sr-Cyrl-RS" b="1" dirty="0" smtClean="0"/>
          </a:p>
          <a:p>
            <a:pPr marL="514350" indent="-514350">
              <a:buNone/>
            </a:pPr>
            <a:endParaRPr lang="sr-Cyrl-RS" b="1" dirty="0" smtClean="0"/>
          </a:p>
          <a:p>
            <a:pPr marL="514350" indent="-514350">
              <a:buNone/>
            </a:pPr>
            <a:r>
              <a:rPr lang="sr-Cyrl-RS" sz="2800" b="1" dirty="0" smtClean="0"/>
              <a:t>ПРИЛАГОДЉИВИ СТИЛ РАДА ВАСПИТАЧА.</a:t>
            </a:r>
          </a:p>
          <a:p>
            <a:pPr marL="514350" indent="-514350">
              <a:buNone/>
            </a:pPr>
            <a:endParaRPr lang="sr-Cyrl-RS" b="1" dirty="0" smtClean="0"/>
          </a:p>
          <a:p>
            <a:pPr marL="514350" indent="-514350"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sr-Cyrl-RS" b="1" dirty="0" smtClean="0"/>
              <a:t>КОМПЕТЕНЦИЈЕ ВАСПИТАЧА: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Законом о предшколском васпитању и образовању из 2021; </a:t>
            </a:r>
          </a:p>
          <a:p>
            <a:r>
              <a:rPr lang="sr-Cyrl-RS" smtClean="0"/>
              <a:t>Правилник о с</a:t>
            </a:r>
            <a:r>
              <a:rPr lang="ru-RU" smtClean="0"/>
              <a:t>тандардима </a:t>
            </a:r>
            <a:r>
              <a:rPr lang="ru-RU" dirty="0" smtClean="0"/>
              <a:t>компетенција за професију васпитача и његовог професионалног развоја из 2018;</a:t>
            </a:r>
          </a:p>
          <a:p>
            <a:r>
              <a:rPr lang="ru-RU" dirty="0" smtClean="0"/>
              <a:t>Правилником о Основама програма предшколског васпитања и образовања – „Године узлетаˮ из 2018;</a:t>
            </a:r>
          </a:p>
          <a:p>
            <a:r>
              <a:rPr lang="ru-RU" dirty="0" smtClean="0"/>
              <a:t>Оквиром компетенција за целоживотно учење Европског парламента.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СОЦИЈАЛНО-КОМУНИКАЦИЈСКЕ КОМПЕТЕНЦИЈЕ ВАСПИТАЧА: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ЈАСНО И ГЛАСНО ИЗРАЖАВАЊЕ И КВАЛИТЕТНО СЛУШАЊЕ.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СПОСОБНОСТ САРАДЊЕ И РАДА У ТИМУ.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УВАЖАВАЊЕ РАЗЛИЧИТОСТИ.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КОМПЕТЕНЦИЈЕ ВАСПИТАЧА ПРЕМА ПРЕПОРУКАМА ЕВРОПСКОГ ПАРЛАМЕНТА: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1) комуникација на матерњем језику, </a:t>
            </a:r>
          </a:p>
          <a:p>
            <a:pPr marL="514350" indent="-514350">
              <a:buNone/>
            </a:pPr>
            <a:r>
              <a:rPr lang="ru-RU" dirty="0" smtClean="0"/>
              <a:t>2) комуникација на страним језицима, </a:t>
            </a:r>
          </a:p>
          <a:p>
            <a:pPr marL="514350" indent="-514350">
              <a:buNone/>
            </a:pPr>
            <a:r>
              <a:rPr lang="ru-RU" dirty="0" smtClean="0"/>
              <a:t>3) математичка писменост, </a:t>
            </a:r>
          </a:p>
          <a:p>
            <a:pPr marL="514350" indent="-514350">
              <a:buNone/>
            </a:pPr>
            <a:r>
              <a:rPr lang="ru-RU" dirty="0" smtClean="0"/>
              <a:t>4) основне компетенције у науци и технологији,</a:t>
            </a:r>
          </a:p>
          <a:p>
            <a:pPr marL="514350" indent="-514350">
              <a:buNone/>
            </a:pPr>
            <a:r>
              <a:rPr lang="ru-RU" dirty="0" smtClean="0"/>
              <a:t>5) дигитална компетенција, </a:t>
            </a:r>
          </a:p>
          <a:p>
            <a:pPr marL="514350" indent="-514350">
              <a:buNone/>
            </a:pPr>
            <a:r>
              <a:rPr lang="ru-RU" dirty="0" smtClean="0"/>
              <a:t>6) компетенција учити како се учи, </a:t>
            </a:r>
          </a:p>
          <a:p>
            <a:pPr marL="514350" indent="-514350">
              <a:buNone/>
            </a:pPr>
            <a:r>
              <a:rPr lang="ru-RU" dirty="0" smtClean="0"/>
              <a:t>7) интерперсоналне и грађанске компетенције, </a:t>
            </a:r>
          </a:p>
          <a:p>
            <a:pPr marL="514350" indent="-514350">
              <a:buNone/>
            </a:pPr>
            <a:r>
              <a:rPr lang="ru-RU" dirty="0" smtClean="0"/>
              <a:t>8) предузетништво, и </a:t>
            </a:r>
          </a:p>
          <a:p>
            <a:pPr marL="514350" indent="-514350">
              <a:buNone/>
            </a:pPr>
            <a:r>
              <a:rPr lang="ru-RU" dirty="0" smtClean="0"/>
              <a:t>9) културолошка експресија.</a:t>
            </a: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ас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0985-computer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саса</Template>
  <TotalTime>458</TotalTime>
  <Words>427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саса</vt:lpstr>
      <vt:lpstr>Theme1</vt:lpstr>
      <vt:lpstr>Theme3</vt:lpstr>
      <vt:lpstr>160985-computer-template-16x9</vt:lpstr>
      <vt:lpstr>Flow</vt:lpstr>
      <vt:lpstr>НИВОИ САРАДЊЕ ВАСПИТАЧА И РОДИТЕЉА:</vt:lpstr>
      <vt:lpstr>ФУНКЦИОНАЛНИ НИВО САРАДЊЕ:</vt:lpstr>
      <vt:lpstr>ПАРТНЕРСТВО ВАСПИТАЧА И РОДИТЕЉА:</vt:lpstr>
      <vt:lpstr>ВАСПИТАЧ У ПРЕДШКОЛСКОЈ УСТАНОВИ У РАЗВИЈАЊУ РЕАЛНОГ ПРОГРАМА:</vt:lpstr>
      <vt:lpstr>ВАСПИТНИ СТИЛОВИ ВАСПИТАЧА:</vt:lpstr>
      <vt:lpstr>СТИЛ РАДА ВАСПИТАЧА ПРЕМА ГОДИНАМА УЗЛЕТА</vt:lpstr>
      <vt:lpstr>КОМПЕТЕНЦИЈЕ ВАСПИТАЧА:</vt:lpstr>
      <vt:lpstr>СОЦИЈАЛНО-КОМУНИКАЦИЈСКЕ КОМПЕТЕНЦИЈЕ ВАСПИТАЧА:</vt:lpstr>
      <vt:lpstr>КОМПЕТЕНЦИЈЕ ВАСПИТАЧА ПРЕМА ПРЕПОРУКАМА ЕВРОПСКОГ ПАРЛАМЕНТА:</vt:lpstr>
      <vt:lpstr>ВАСПИТАЧ РЕФЛЕКСИВНИ ПРАКТИЧАР:</vt:lpstr>
      <vt:lpstr>МЕТОДИЧКИ ПРИСТУП ЗАЈЕДНИЧКОМ ДЕЛОВАЊУ У РАЗВИЈАЊУ РЕАЛНОГ ПРОГРАМА: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страха</dc:title>
  <dc:creator>Korisnik</dc:creator>
  <cp:lastModifiedBy>uf-3</cp:lastModifiedBy>
  <cp:revision>72</cp:revision>
  <dcterms:created xsi:type="dcterms:W3CDTF">2022-06-16T10:42:39Z</dcterms:created>
  <dcterms:modified xsi:type="dcterms:W3CDTF">2023-04-26T05:24:33Z</dcterms:modified>
</cp:coreProperties>
</file>