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sldIdLst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САЗНАЈНИ РАЗВОЈ ДЕЦЕ</a:t>
            </a:r>
            <a:r>
              <a:rPr lang="sr-Cyrl-R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marL="624078" indent="-514350">
              <a:buFontTx/>
              <a:buChar char="-"/>
            </a:pPr>
            <a:r>
              <a:rPr lang="ru-RU" sz="4000" b="1" dirty="0" smtClean="0"/>
              <a:t>Физичке активности деце и </a:t>
            </a:r>
          </a:p>
          <a:p>
            <a:pPr marL="624078" indent="-514350">
              <a:buFontTx/>
              <a:buChar char="-"/>
            </a:pPr>
            <a:r>
              <a:rPr lang="ru-RU" sz="4000" b="1" dirty="0" smtClean="0"/>
              <a:t>Менталне активности деце</a:t>
            </a:r>
            <a:endParaRPr lang="ru-RU" sz="4000" b="1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ОПШТИ ДИДАКТИЧКИ ЗАКОНИ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</a:t>
            </a:r>
            <a:r>
              <a:rPr lang="ru-RU" sz="4400" dirty="0" smtClean="0"/>
              <a:t>1</a:t>
            </a:r>
            <a:r>
              <a:rPr lang="ru-RU" sz="4400" dirty="0" smtClean="0"/>
              <a:t>) закон акцелеративног развоја личности полазника </a:t>
            </a:r>
            <a:r>
              <a:rPr lang="ru-RU" sz="4400" dirty="0" smtClean="0"/>
              <a:t>наставе (огледа се у универзалном утицају наставе без обзира на поједине чиниоце који такође утичу; 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  2</a:t>
            </a:r>
            <a:r>
              <a:rPr lang="ru-RU" sz="4400" dirty="0" smtClean="0"/>
              <a:t>) закон полифакторске условљености токова и резултата </a:t>
            </a:r>
            <a:r>
              <a:rPr lang="ru-RU" sz="4400" dirty="0" smtClean="0"/>
              <a:t>наставе (</a:t>
            </a:r>
            <a:r>
              <a:rPr lang="ru-RU" sz="4400" dirty="0" smtClean="0"/>
              <a:t>међусобно супротстављени чиниоци: условљени и неусловљени, интерни и екстерни, објективни и субјективни, непосредни и посредни и </a:t>
            </a:r>
            <a:r>
              <a:rPr lang="ru-RU" sz="4400" dirty="0" smtClean="0"/>
              <a:t>остали); </a:t>
            </a:r>
            <a:r>
              <a:rPr lang="ru-RU" sz="4400" dirty="0" smtClean="0"/>
              <a:t>и </a:t>
            </a: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  3</a:t>
            </a:r>
            <a:r>
              <a:rPr lang="ru-RU" sz="4400" dirty="0" smtClean="0"/>
              <a:t>) закон класноидејног и културно-епохалног обележја </a:t>
            </a:r>
            <a:r>
              <a:rPr lang="ru-RU" sz="4400" dirty="0" smtClean="0"/>
              <a:t>наставе (</a:t>
            </a:r>
            <a:r>
              <a:rPr lang="ru-RU" sz="4400" dirty="0" smtClean="0"/>
              <a:t>наставу </a:t>
            </a:r>
            <a:r>
              <a:rPr lang="ru-RU" sz="4400" dirty="0" smtClean="0"/>
              <a:t>је </a:t>
            </a:r>
            <a:r>
              <a:rPr lang="ru-RU" sz="4400" dirty="0" smtClean="0"/>
              <a:t>саставни део друштвено-политичких и класно-идејних </a:t>
            </a:r>
            <a:r>
              <a:rPr lang="ru-RU" sz="4400" dirty="0" smtClean="0"/>
              <a:t>система).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ДИДАКТИЧКА ЗАКОНИТОСТ: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   На </a:t>
            </a:r>
            <a:r>
              <a:rPr lang="ru-RU" dirty="0" smtClean="0"/>
              <a:t>основу дидактичког закона се може дефинисати појам дидактичке </a:t>
            </a:r>
            <a:r>
              <a:rPr lang="ru-RU" dirty="0" smtClean="0"/>
              <a:t>законитости.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Дидактичка законитост представља све </a:t>
            </a:r>
            <a:r>
              <a:rPr lang="ru-RU" dirty="0" smtClean="0"/>
              <a:t>оно што се дешава у настави која је уређена дидактичким правилима и дидактичким нормама, што је у дидактичкој теорији и пракси потврђено као остварљиво, прихватљиво и делотворно.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Однос схватања ранијих и данашњих дидактичких концепата: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Ранији дидактички концепти: </a:t>
            </a:r>
          </a:p>
          <a:p>
            <a:pPr>
              <a:buNone/>
            </a:pPr>
            <a:r>
              <a:rPr lang="ru-RU" dirty="0" smtClean="0"/>
              <a:t> 	</a:t>
            </a:r>
            <a:r>
              <a:rPr lang="ru-RU" i="1" dirty="0" smtClean="0"/>
              <a:t>били су усмерени ка подучавању и наставнику.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Данашњи дидактички концепти:</a:t>
            </a:r>
          </a:p>
          <a:p>
            <a:pPr>
              <a:buNone/>
            </a:pPr>
            <a:r>
              <a:rPr lang="ru-RU" i="1" dirty="0" smtClean="0"/>
              <a:t>   усмерени су ка ученику и процесу учења, односно ка добробити ученика и исходима учења</a:t>
            </a:r>
            <a:r>
              <a:rPr lang="ru-RU" dirty="0" smtClean="0"/>
              <a:t>. </a:t>
            </a:r>
            <a:endParaRPr lang="sr-Cyrl-R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/>
              <a:t>ДИДАКТИЧКИ ПРИНЦИПИ: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научности,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очигледности,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савремености и актуелизације,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поступности и систематичности,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економичности,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иновативности, </a:t>
            </a:r>
            <a:r>
              <a:rPr lang="ru-RU" sz="3600" dirty="0" smtClean="0"/>
              <a:t>и </a:t>
            </a:r>
            <a:endParaRPr lang="ru-RU" sz="3600" dirty="0" smtClean="0"/>
          </a:p>
          <a:p>
            <a:pPr marL="514350" indent="-514350">
              <a:buAutoNum type="arabicParenR"/>
            </a:pPr>
            <a:r>
              <a:rPr lang="ru-RU" sz="3600" dirty="0" smtClean="0"/>
              <a:t>принцип </a:t>
            </a:r>
            <a:r>
              <a:rPr lang="ru-RU" sz="3600" dirty="0" smtClean="0"/>
              <a:t>трајности наученог (знања).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ДИДАКТИЧКА ПРАВИЛА: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957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 marL="514350" indent="-514350">
              <a:buAutoNum type="arabicParenR"/>
            </a:pPr>
            <a:r>
              <a:rPr lang="ru-RU" sz="4000" dirty="0" smtClean="0"/>
              <a:t>од </a:t>
            </a:r>
            <a:r>
              <a:rPr lang="ru-RU" sz="4000" dirty="0" smtClean="0"/>
              <a:t>ближег ка даљем, </a:t>
            </a:r>
            <a:endParaRPr lang="ru-RU" sz="4000" dirty="0" smtClean="0"/>
          </a:p>
          <a:p>
            <a:pPr marL="514350" indent="-514350">
              <a:buAutoNum type="arabicParenR"/>
            </a:pPr>
            <a:r>
              <a:rPr lang="ru-RU" sz="4000" dirty="0" smtClean="0"/>
              <a:t>од </a:t>
            </a:r>
            <a:r>
              <a:rPr lang="ru-RU" sz="4000" dirty="0" smtClean="0"/>
              <a:t>лакшег ка тежем, </a:t>
            </a:r>
            <a:endParaRPr lang="ru-RU" sz="4000" dirty="0" smtClean="0"/>
          </a:p>
          <a:p>
            <a:pPr marL="514350" indent="-514350">
              <a:buAutoNum type="arabicParenR"/>
            </a:pPr>
            <a:r>
              <a:rPr lang="ru-RU" sz="4000" dirty="0" smtClean="0"/>
              <a:t>од </a:t>
            </a:r>
            <a:r>
              <a:rPr lang="ru-RU" sz="4000" dirty="0" smtClean="0"/>
              <a:t>познатог ка непознатом и </a:t>
            </a:r>
            <a:endParaRPr lang="ru-RU" sz="4000" dirty="0" smtClean="0"/>
          </a:p>
          <a:p>
            <a:pPr marL="514350" indent="-514350">
              <a:buAutoNum type="arabicParenR"/>
            </a:pPr>
            <a:r>
              <a:rPr lang="ru-RU" sz="4000" dirty="0" smtClean="0"/>
              <a:t>од </a:t>
            </a:r>
            <a:r>
              <a:rPr lang="ru-RU" sz="4000" dirty="0" smtClean="0"/>
              <a:t>простог ка сложеном</a:t>
            </a:r>
            <a:endParaRPr lang="ru-RU" sz="4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СМЕРНИЦЕ ЗА ПРИЛАГОЂАВАЊЕ ВАСПИТАЊА И УЧЕЊА ДЕЦИ ПУ</a:t>
            </a:r>
            <a:r>
              <a:rPr lang="sr-Cyrl-RS" sz="2400" b="1" dirty="0" smtClean="0"/>
              <a:t>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распоред </a:t>
            </a:r>
            <a:r>
              <a:rPr lang="ru-RU" sz="2000" dirty="0" smtClean="0"/>
              <a:t>садржаја у свакој области прилагодити у складу са степеном </a:t>
            </a:r>
            <a:r>
              <a:rPr lang="ru-RU" sz="2000" dirty="0" smtClean="0"/>
              <a:t>психофизичког </a:t>
            </a:r>
            <a:r>
              <a:rPr lang="ru-RU" sz="2000" dirty="0" smtClean="0"/>
              <a:t>развоја деце;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водити </a:t>
            </a:r>
            <a:r>
              <a:rPr lang="ru-RU" sz="2000" dirty="0" smtClean="0"/>
              <a:t>рачуна о повезивању садржаја међусобно сродних области;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ускладити </a:t>
            </a:r>
            <a:r>
              <a:rPr lang="ru-RU" sz="2000" dirty="0" smtClean="0"/>
              <a:t>систем васпитања и учења у зависности од конкретних активности;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користити </a:t>
            </a:r>
            <a:r>
              <a:rPr lang="ru-RU" sz="2000" dirty="0" smtClean="0"/>
              <a:t>садржаје васпитања и учења који су научно засновани, па полазећи од </a:t>
            </a:r>
            <a:r>
              <a:rPr lang="ru-RU" sz="2000" dirty="0" smtClean="0"/>
              <a:t>њихове </a:t>
            </a:r>
            <a:r>
              <a:rPr lang="ru-RU" sz="2000" dirty="0" smtClean="0"/>
              <a:t>апстрактности их прилагодити потребама и способностима деце предшколског узраста;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деловање </a:t>
            </a:r>
            <a:r>
              <a:rPr lang="ru-RU" sz="2000" dirty="0" smtClean="0"/>
              <a:t>васпитача у предшколској установи мора бити интересантно и занимљиво свој деци; и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значај </a:t>
            </a:r>
            <a:r>
              <a:rPr lang="ru-RU" sz="2000" dirty="0" smtClean="0"/>
              <a:t>одвајања битног од небитног и указивање на могућност различитих решења проблема и различитим путевима долажења до решења задатка и проблема, што код деце предшколског узраста изазива радозналост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ЧИНИОЦИ САЗНАЈНОГ РАЗВОЈА ДЕЦЕ: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FontTx/>
              <a:buChar char="-"/>
            </a:pPr>
            <a:r>
              <a:rPr lang="sr-Cyrl-RS" dirty="0" smtClean="0"/>
              <a:t>УНУТРАШЊА РАВНОТЕЖА</a:t>
            </a:r>
          </a:p>
          <a:p>
            <a:pPr>
              <a:buFontTx/>
              <a:buChar char="-"/>
            </a:pPr>
            <a:r>
              <a:rPr lang="sr-Cyrl-RS" dirty="0" smtClean="0"/>
              <a:t>ИСКУСТВО ДЕЦЕ</a:t>
            </a:r>
            <a:endParaRPr lang="sr-Cyrl-R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ИСКУСТВО ДЕЦЕ: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FontTx/>
              <a:buChar char="-"/>
            </a:pPr>
            <a:r>
              <a:rPr lang="sr-Cyrl-RS" dirty="0" smtClean="0"/>
              <a:t>ФИЗИЧКО ИСКУСТВО ДЕЦЕ</a:t>
            </a:r>
          </a:p>
          <a:p>
            <a:pPr>
              <a:buFontTx/>
              <a:buChar char="-"/>
            </a:pPr>
            <a:r>
              <a:rPr lang="sr-Cyrl-RS" dirty="0" smtClean="0"/>
              <a:t>ЛОГИЧКО-МАТЕМАТИЧКО ИСКУСТВО ДЕЦЕ</a:t>
            </a:r>
          </a:p>
          <a:p>
            <a:pPr>
              <a:buFontTx/>
              <a:buChar char="-"/>
            </a:pPr>
            <a:r>
              <a:rPr lang="sr-Cyrl-RS" dirty="0" smtClean="0"/>
              <a:t>СОЦИЈАЛНА ТРАНСМИСИЈА</a:t>
            </a:r>
            <a:endParaRPr lang="sr-Cyrl-R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Р</a:t>
            </a:r>
            <a:r>
              <a:rPr lang="sr-Cyrl-RS" b="1" dirty="0" smtClean="0"/>
              <a:t>АЗВОЈ ДЕЦЕ У ПУ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endParaRPr lang="sr-Cyrl-RS" dirty="0"/>
          </a:p>
          <a:p>
            <a:pPr marL="624078" indent="-514350">
              <a:buNone/>
            </a:pPr>
            <a:r>
              <a:rPr lang="ru-RU" dirty="0" smtClean="0"/>
              <a:t>Мисаони развој код деце започиње њиховим рођењем. </a:t>
            </a:r>
            <a:endParaRPr lang="ru-RU" dirty="0" smtClean="0"/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r>
              <a:rPr lang="ru-RU" dirty="0" smtClean="0"/>
              <a:t>Сазнајни </a:t>
            </a:r>
            <a:r>
              <a:rPr lang="ru-RU" dirty="0" smtClean="0"/>
              <a:t>развој започиње с реакцијама деце на опажајно-практичне радње. </a:t>
            </a:r>
            <a:endParaRPr lang="ru-RU" dirty="0" smtClean="0"/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r>
              <a:rPr lang="ru-RU" dirty="0" smtClean="0"/>
              <a:t>Мишљење </a:t>
            </a:r>
            <a:r>
              <a:rPr lang="ru-RU" dirty="0" smtClean="0"/>
              <a:t>која деца немају све до 13.- те, изузетно 12.-те године живота, почиње да се развија од друге године живота. </a:t>
            </a:r>
            <a:endParaRPr lang="sr-Cyrl-R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САЗНАЈНИ РАЗВОЈ ДЕЦЕ У ПУ: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24078" indent="-514350">
              <a:buNone/>
            </a:pPr>
            <a:r>
              <a:rPr lang="ru-RU" sz="4000" dirty="0" smtClean="0"/>
              <a:t>Према Жану Пијажеу, сазнајни развој деце се развија кроз три основне фазе и две подфазе у оквиру друге фазе </a:t>
            </a:r>
            <a:r>
              <a:rPr lang="ru-RU" sz="4000" dirty="0" smtClean="0"/>
              <a:t>. </a:t>
            </a:r>
          </a:p>
          <a:p>
            <a:pPr marL="624078" indent="-514350">
              <a:buNone/>
            </a:pPr>
            <a:endParaRPr lang="ru-RU" sz="4000" dirty="0" smtClean="0"/>
          </a:p>
          <a:p>
            <a:pPr marL="624078" indent="-514350">
              <a:buNone/>
            </a:pPr>
            <a:r>
              <a:rPr lang="ru-RU" sz="4000" dirty="0" smtClean="0"/>
              <a:t>За </a:t>
            </a:r>
            <a:r>
              <a:rPr lang="ru-RU" sz="4000" dirty="0" smtClean="0"/>
              <a:t>предшколски узраст карактеристична је прва фаза и прва подфаза друге фазе сазнајног развоја. </a:t>
            </a:r>
            <a:endParaRPr lang="ru-RU" sz="4000" dirty="0" smtClean="0"/>
          </a:p>
          <a:p>
            <a:pPr marL="624078" indent="-514350">
              <a:buNone/>
            </a:pPr>
            <a:endParaRPr lang="ru-RU" sz="4000" dirty="0" smtClean="0"/>
          </a:p>
          <a:p>
            <a:pPr marL="624078" indent="-514350">
              <a:buNone/>
            </a:pPr>
            <a:r>
              <a:rPr lang="ru-RU" sz="4000" dirty="0" smtClean="0"/>
              <a:t>Прва </a:t>
            </a:r>
            <a:r>
              <a:rPr lang="ru-RU" sz="4000" dirty="0" smtClean="0"/>
              <a:t>фаза је сензомоторна интелигенција која почиње од рођења детета до навршене друге године. Друга фаза је фаза припреме и организације конкретних операција са две подфазе. </a:t>
            </a:r>
            <a:endParaRPr lang="ru-RU" sz="4000" dirty="0" smtClean="0"/>
          </a:p>
          <a:p>
            <a:pPr marL="624078" indent="-514350">
              <a:buNone/>
            </a:pPr>
            <a:endParaRPr lang="ru-RU" sz="4000" dirty="0" smtClean="0"/>
          </a:p>
          <a:p>
            <a:pPr marL="624078" indent="-514350">
              <a:buNone/>
            </a:pPr>
            <a:r>
              <a:rPr lang="ru-RU" sz="4000" dirty="0" smtClean="0"/>
              <a:t>Прва </a:t>
            </a:r>
            <a:r>
              <a:rPr lang="ru-RU" sz="4000" dirty="0" smtClean="0"/>
              <a:t>подфаза </a:t>
            </a:r>
            <a:r>
              <a:rPr lang="ru-RU" sz="4000" dirty="0" smtClean="0"/>
              <a:t>се </a:t>
            </a:r>
            <a:r>
              <a:rPr lang="ru-RU" sz="4000" dirty="0" smtClean="0"/>
              <a:t>односи на препарациони период од друге до седме године. </a:t>
            </a:r>
            <a:endParaRPr lang="ru-RU" sz="4000" dirty="0" smtClean="0"/>
          </a:p>
          <a:p>
            <a:pPr marL="624078" indent="-514350">
              <a:buNone/>
            </a:pPr>
            <a:endParaRPr lang="ru-RU" sz="4000" dirty="0" smtClean="0"/>
          </a:p>
          <a:p>
            <a:pPr marL="624078" indent="-514350">
              <a:buNone/>
            </a:pPr>
            <a:r>
              <a:rPr lang="ru-RU" sz="4000" dirty="0" smtClean="0"/>
              <a:t>О</a:t>
            </a:r>
            <a:r>
              <a:rPr lang="ru-RU" sz="4000" dirty="0" smtClean="0"/>
              <a:t>во </a:t>
            </a:r>
            <a:r>
              <a:rPr lang="ru-RU" sz="4000" dirty="0" smtClean="0"/>
              <a:t>универзално одређење тока сазнајног развоја на предшколском узрасту није исто за сву децу. Извесне разлике постаје у зависности од физичког и менталног развоја сваког детета. </a:t>
            </a:r>
            <a:endParaRPr 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МОТИВАЦИЈА ДЕЦЕ ПУ: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FontTx/>
              <a:buChar char="-"/>
            </a:pPr>
            <a:r>
              <a:rPr lang="sr-Cyrl-RS" dirty="0" smtClean="0"/>
              <a:t>ПОХВАЛА (усмено – само детету; пред осталом децом; и због успешно урађеног задатка);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ПОХВАЛА ПРЕД РОДИТЕЉИМА (писмо: ПУ-кућа детета; и писмо: кућа детета-ПУ; на овај начин се остварује сарадња васпитача и родитеља);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ПРИЗНАЊЕ (пригодно украшени неунифицирани образац; већа ефикасност ако се организује приредба; ако се додели пред осталом децом или још боље и пред родитељима);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ПРЕЛАЗНА ЗАСТАВИЦА (израђивати је заједно с децом; активности заједно с децом и родитељима; најдуже месец дана код једне групе деце);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ПЕХАР (на спортским такмичењима у ПУ, на нивоу општине и шире друштвене заједнице);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ПОЗИЦИЈА НА ДИЈАГРАМУ (не креира се за колектив или групу деце, већ за свако појединачно дете; увек треба да похваљује дете);</a:t>
            </a:r>
          </a:p>
          <a:p>
            <a:pPr marL="624078" indent="-514350">
              <a:buNone/>
            </a:pPr>
            <a:r>
              <a:rPr lang="sr-Cyrl-RS" dirty="0" smtClean="0"/>
              <a:t>-        УЛОГА У РЕАЛИЗАЦИЈИ ПРИРДБЕ </a:t>
            </a:r>
            <a:endParaRPr lang="sr-Cyrl-RS" dirty="0" smtClean="0"/>
          </a:p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FontTx/>
              <a:buChar char="-"/>
            </a:pPr>
            <a:endParaRPr lang="sr-Cyrl-RS" dirty="0" smtClean="0"/>
          </a:p>
          <a:p>
            <a:pPr marL="624078" indent="-5143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ЕВЕНТУАЛНЕ КАЗНЕ У ПУ???????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624078" indent="-514350">
              <a:buNone/>
            </a:pPr>
            <a:r>
              <a:rPr lang="sr-Cyrl-RS" dirty="0" smtClean="0"/>
              <a:t>ЕВЕНТУАЛНО ОПОМЕНА ИЛИ УПОЗОРЕЊЕ У ВИДУ СУГЕСТИЈЕ.</a:t>
            </a:r>
          </a:p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None/>
            </a:pPr>
            <a:r>
              <a:rPr lang="sr-Cyrl-RS" dirty="0" smtClean="0"/>
              <a:t>НИКАДА ПРЕД ОСТАЛОМ ДЕЦОМ ИЛИ РОДИТЕЉИМА.</a:t>
            </a:r>
          </a:p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None/>
            </a:pPr>
            <a:r>
              <a:rPr lang="sr-Cyrl-RS" dirty="0" smtClean="0"/>
              <a:t>ИСКЉУЧИВО НА РЕАЛАЦИЈИ ВАСПИТАЧ – ДЕТЕ.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200" b="1" dirty="0" smtClean="0"/>
              <a:t>ПРИНЦИПИ УЧЕЊА НА ОСНОВУ ПРЕТХОДНОГ ИСКУСТВА ДЕЦЕ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На основу Скинеровог закона који детерминише принцип учења на основу претходног успеха </a:t>
            </a:r>
            <a:r>
              <a:rPr lang="ru-RU" dirty="0" smtClean="0"/>
              <a:t>могу </a:t>
            </a:r>
            <a:r>
              <a:rPr lang="ru-RU" dirty="0" smtClean="0"/>
              <a:t>се извести опште генерализације васпитања и учења деце предшколског узраста. Оне су: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дете </a:t>
            </a:r>
            <a:r>
              <a:rPr lang="ru-RU" dirty="0" smtClean="0"/>
              <a:t>учи и мења начин свог понашања на основу претходних активности;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поткрепљивачи </a:t>
            </a:r>
            <a:r>
              <a:rPr lang="ru-RU" dirty="0" smtClean="0"/>
              <a:t>су вероватност понављања одређених активности деце;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вероватноћа </a:t>
            </a:r>
            <a:r>
              <a:rPr lang="ru-RU" dirty="0" smtClean="0"/>
              <a:t>да дете неку активност понови, зависи од тога да ли поткрепљене непосредно следи ту активност;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ако </a:t>
            </a:r>
            <a:r>
              <a:rPr lang="ru-RU" dirty="0" smtClean="0"/>
              <a:t>је поткрепљење чешће, већа је вероватноћа да дете понови активност коју прати поткрепљење;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изостанак </a:t>
            </a:r>
            <a:r>
              <a:rPr lang="ru-RU" dirty="0" smtClean="0"/>
              <a:t>или одгађање поткрепљења након неке активности, смањује вероватноћу да ће се та активност поновити;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200" b="1" dirty="0" smtClean="0"/>
              <a:t>ПРИНЦИПИ УЧЕЊА НА ОСНОВУ ПРЕТХОДНОГ ИСКУСТВА ДЕЦЕ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6) поткрепљење које се не остварује само након активности већ у њеном трајању, повећава време у којем дете жели да се бави том активношћу;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</a:t>
            </a:r>
            <a:r>
              <a:rPr lang="ru-RU" dirty="0" smtClean="0"/>
              <a:t>) понашање детета у васпитању и учењу у предшколској установи, може се поступно обликовати помоћу диференцираног поткрепљења које подразумева настојање да се спречавањем поткрепљења непожељних облика понашања поткрепи жељени облик понашања детета;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8) </a:t>
            </a:r>
            <a:r>
              <a:rPr lang="ru-RU" dirty="0" smtClean="0"/>
              <a:t>поткрепљење има мотивационе ефекте зато што не повећава само вероватност понављања неког понашања детета, већ убрзава активност детета и његов интерес за своје васпитање и учење;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</a:t>
            </a:r>
            <a:r>
              <a:rPr lang="ru-RU" dirty="0" smtClean="0"/>
              <a:t>) понашање детета се може развити до врло комплексних облика, зато што се најпре формирају његови једноставни облици, а затим се комбинују у ланачани низ;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</a:t>
            </a:r>
            <a:r>
              <a:rPr lang="ru-RU" dirty="0" smtClean="0"/>
              <a:t>) остали доприноси поткрепљења који зависе од конкретних васпитнообразовних ситуација у предшколској установи.</a:t>
            </a:r>
            <a:endParaRPr lang="en-US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141</TotalTime>
  <Words>914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саса</vt:lpstr>
      <vt:lpstr>Theme1</vt:lpstr>
      <vt:lpstr>Theme3</vt:lpstr>
      <vt:lpstr>160985-computer-template-16x9</vt:lpstr>
      <vt:lpstr>Flow</vt:lpstr>
      <vt:lpstr>САЗНАЈНИ РАЗВОЈ ДЕЦЕ:</vt:lpstr>
      <vt:lpstr>ЧИНИОЦИ САЗНАЈНОГ РАЗВОЈА ДЕЦЕ:</vt:lpstr>
      <vt:lpstr>ИСКУСТВО ДЕЦЕ:</vt:lpstr>
      <vt:lpstr>РАЗВОЈ ДЕЦЕ У ПУ:</vt:lpstr>
      <vt:lpstr>САЗНАЈНИ РАЗВОЈ ДЕЦЕ У ПУ:</vt:lpstr>
      <vt:lpstr>МОТИВАЦИЈА ДЕЦЕ ПУ:</vt:lpstr>
      <vt:lpstr>ЕВЕНТУАЛНЕ КАЗНЕ У ПУ???????</vt:lpstr>
      <vt:lpstr>ПРИНЦИПИ УЧЕЊА НА ОСНОВУ ПРЕТХОДНОГ ИСКУСТВА ДЕЦЕ:</vt:lpstr>
      <vt:lpstr>ПРИНЦИПИ УЧЕЊА НА ОСНОВУ ПРЕТХОДНОГ ИСКУСТВА ДЕЦЕ:</vt:lpstr>
      <vt:lpstr>ОПШТИ ДИДАКТИЧКИ ЗАКОНИ:</vt:lpstr>
      <vt:lpstr>ДИДАКТИЧКА ЗАКОНИТОСТ:</vt:lpstr>
      <vt:lpstr>Однос схватања ранијих и данашњих дидактичких концепата:</vt:lpstr>
      <vt:lpstr>ДИДАКТИЧКИ ПРИНЦИПИ:</vt:lpstr>
      <vt:lpstr>ДИДАКТИЧКА ПРАВИЛА:</vt:lpstr>
      <vt:lpstr>СМЕРНИЦЕ ЗА ПРИЛАГОЂАВАЊЕ ВАСПИТАЊА И УЧЕЊА ДЕЦИ ПУ: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25</cp:revision>
  <dcterms:created xsi:type="dcterms:W3CDTF">2022-06-16T10:42:39Z</dcterms:created>
  <dcterms:modified xsi:type="dcterms:W3CDTF">2023-03-01T05:13:01Z</dcterms:modified>
</cp:coreProperties>
</file>