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  <p:sldMasterId id="2147483844" r:id="rId5"/>
  </p:sldMasterIdLst>
  <p:sldIdLst>
    <p:sldId id="257" r:id="rId6"/>
    <p:sldId id="259" r:id="rId7"/>
    <p:sldId id="289" r:id="rId8"/>
    <p:sldId id="291" r:id="rId9"/>
    <p:sldId id="292" r:id="rId10"/>
    <p:sldId id="261" r:id="rId11"/>
    <p:sldId id="260" r:id="rId12"/>
    <p:sldId id="294" r:id="rId13"/>
    <p:sldId id="262" r:id="rId14"/>
    <p:sldId id="263" r:id="rId15"/>
    <p:sldId id="264" r:id="rId16"/>
    <p:sldId id="265" r:id="rId17"/>
    <p:sldId id="288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188" y="4404854"/>
            <a:ext cx="8008376" cy="126836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188" y="5673212"/>
            <a:ext cx="8001000" cy="90456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5" y="2614577"/>
            <a:ext cx="7177135" cy="26468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5EEC3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5" y="5261464"/>
            <a:ext cx="7177135" cy="1018033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74904"/>
            <a:ext cx="8246069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4"/>
            <a:ext cx="8246070" cy="4682953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578507"/>
            <a:ext cx="62609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92937"/>
            <a:ext cx="6260904" cy="468141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74901"/>
            <a:ext cx="8246069" cy="122164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0736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847125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5" y="220736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5" y="2847125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144693"/>
            <a:ext cx="8259098" cy="101803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153267"/>
            <a:ext cx="8246070" cy="4218036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2EEC9D04-F5BA-4A49-AB65-C497D699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6242" y="2005782"/>
            <a:ext cx="7388941" cy="16616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735" y="3834581"/>
            <a:ext cx="7382308" cy="107171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DBF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99113"/>
            <a:ext cx="8259098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DB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622325"/>
            <a:ext cx="8246070" cy="474897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511" y="424063"/>
            <a:ext cx="6224988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E7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739" y="1425679"/>
            <a:ext cx="6245943" cy="482565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344" y="542050"/>
            <a:ext cx="6805594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41" y="1524003"/>
            <a:ext cx="6828503" cy="472732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9" y="303205"/>
            <a:ext cx="8093365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DB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079537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E7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709401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7" y="2079537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E7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7" y="2709401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574" y="4591666"/>
            <a:ext cx="7978879" cy="113070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4" y="5742036"/>
            <a:ext cx="8001000" cy="904568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3" y="1351169"/>
            <a:ext cx="8259098" cy="10180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408904"/>
            <a:ext cx="8246070" cy="3962397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436" y="492889"/>
            <a:ext cx="6055949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214" y="1523999"/>
            <a:ext cx="6076335" cy="4678168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9" y="1247097"/>
            <a:ext cx="8093365" cy="101803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453153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3083016"/>
            <a:ext cx="4040188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3" y="2453153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3" y="3083016"/>
            <a:ext cx="4041775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23" y="1109449"/>
            <a:ext cx="8093365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31550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945365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7" y="231550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7" y="2945365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D6D7A0-E93F-41B3-989C-1EFD83334D05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5CC8D-B49E-4E01-8D6D-A399F398A65B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400" b="1" dirty="0" smtClean="0"/>
              <a:t>ПРИМЕР РЕАЛИЗАЦИЈЕ ПОВРЕМЕНЕ ПРОЈЕКТНЕ АКТИВНОСТИ</a:t>
            </a:r>
            <a:r>
              <a:rPr lang="sr-Cyrl-RS" sz="2400" b="1" dirty="0" smtClean="0"/>
              <a:t>: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Извор: </a:t>
            </a:r>
          </a:p>
          <a:p>
            <a:pPr>
              <a:buNone/>
            </a:pPr>
            <a:r>
              <a:rPr lang="ru-RU" dirty="0" smtClean="0"/>
              <a:t>Миленовић, Хаџи Живорад (2022). </a:t>
            </a:r>
            <a:r>
              <a:rPr lang="ru-RU" i="1" dirty="0" smtClean="0"/>
              <a:t>Методика васпитнообразовног рада. </a:t>
            </a:r>
            <a:r>
              <a:rPr lang="ru-RU" dirty="0" smtClean="0"/>
              <a:t>Универзитет у Приштини – Косовској Митровици, Учитељски факултет, стр. </a:t>
            </a:r>
            <a:r>
              <a:rPr lang="ru-RU" smtClean="0"/>
              <a:t>113-140.</a:t>
            </a:r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ПОДРШКА ПЕРСОНАЛНОЈ ДОБРОБИТИ ДЕТЕТА: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>
              <a:buNone/>
            </a:pPr>
            <a:endParaRPr lang="sr-Cyrl-RS" dirty="0" smtClean="0"/>
          </a:p>
          <a:p>
            <a:pPr marL="624078" indent="-514350">
              <a:buAutoNum type="arabicParenR"/>
            </a:pPr>
            <a:r>
              <a:rPr lang="ru-RU" dirty="0" smtClean="0"/>
              <a:t>развијање моторичких способности и вештине и чулне осетљивости; </a:t>
            </a:r>
          </a:p>
          <a:p>
            <a:pPr marL="624078" indent="-514350">
              <a:buAutoNum type="arabicParenR"/>
            </a:pPr>
            <a:r>
              <a:rPr lang="ru-RU" dirty="0" smtClean="0"/>
              <a:t>саморегулације као унутрашње контроле, способности одлагања жеље, прихватања захтева и налажење алтернатива; </a:t>
            </a:r>
          </a:p>
          <a:p>
            <a:pPr marL="624078" indent="-514350">
              <a:buAutoNum type="arabicParenR"/>
            </a:pPr>
            <a:r>
              <a:rPr lang="ru-RU" dirty="0" smtClean="0"/>
              <a:t>развијање инструменталне и психолошке самосталности; </a:t>
            </a:r>
          </a:p>
          <a:p>
            <a:pPr marL="624078" indent="-514350">
              <a:buAutoNum type="arabicParenR"/>
            </a:pPr>
            <a:r>
              <a:rPr lang="ru-RU" dirty="0" smtClean="0"/>
              <a:t>развијање идентитета и самоприхватања; и </a:t>
            </a:r>
          </a:p>
          <a:p>
            <a:pPr marL="624078" indent="-514350">
              <a:buAutoNum type="arabicParenR"/>
            </a:pPr>
            <a:r>
              <a:rPr lang="ru-RU" dirty="0" smtClean="0"/>
              <a:t>развијање емоционалне компетентности као способности доживљавања и изражавања широког спектра емоција, регулисања и контроле емоција и разумевање властититх и туђих емоција.</a:t>
            </a:r>
            <a:endParaRPr lang="sr-Cyrl-RS" dirty="0" smtClean="0"/>
          </a:p>
          <a:p>
            <a:pPr marL="624078" indent="-514350"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b="1" dirty="0" smtClean="0"/>
              <a:t>ПОДРШКА ДЕЛАТНОЈ ДОБРОБИТИ ДЕТЕТА: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дететово развијање креативног испољавања и изражавања и стваралачког уобличавања својих доживљаја и сазнања;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свих видова комуникације и овладавање различитим функцијама говора;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рефлексивности и самодирекције као основе учења да се учи;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диспозиција за учење као што су истрајност, радозналост, иницијатива и креативност, отвореност за сарадњу, одговорност;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основа кључних образовних компетенција за целоживотно учење;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отпорности на стрес и изазове и способности конструктивног приступа проблемима и променама;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грађење смисла и животне сврхе кроз дубље разумевање основних манифестација људског живљења, вредности и лепоте човека и људског рада.</a:t>
            </a:r>
            <a:endParaRPr lang="sr-Cyrl-R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 smtClean="0"/>
              <a:t>ПОДРШКА СОЦИЈАЛНОЈ ДОБРОБИТИ ДЕТЕТА: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развијање позитивног културног и социјалног идентитета и задовољства и поноса припадништвом различитим заједницама (вршњачкој, породичној, локалној;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социјалне компетентности као способности емоционалног везивања и емпатичности, успешне социјалне комуникације и кооперативности;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моралних вредности и норми и способности моралног расуђивања, правичности и уважавања разлика;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алтруизма, особина човечности као што су предусретљивост, емпатија, толерантност, племенитост, солидарност;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свести о узајамној повезаности људи и природе и бриге за животну средину;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развијање проактивног односа према животу и 65 окружењу.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У ОДНОСУ НА ТО ШТА ЈЕ ДОБРОБИТ ДЕТЕТА У РЕАЛНОМ ПРОГРАМУ, КЉУЧНИ ЦИЉЕВИ СУ: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осећати се, </a:t>
            </a:r>
          </a:p>
          <a:p>
            <a:pPr marL="514350" indent="-514350">
              <a:buAutoNum type="arabicParenR"/>
            </a:pPr>
            <a:r>
              <a:rPr lang="ru-RU" dirty="0" smtClean="0"/>
              <a:t>бити, </a:t>
            </a:r>
          </a:p>
          <a:p>
            <a:pPr marL="514350" indent="-514350">
              <a:buAutoNum type="arabicParenR"/>
            </a:pPr>
            <a:r>
              <a:rPr lang="ru-RU" dirty="0" smtClean="0"/>
              <a:t>моћи и</a:t>
            </a:r>
          </a:p>
          <a:p>
            <a:pPr marL="514350" indent="-514350">
              <a:buAutoNum type="arabicParenR"/>
            </a:pPr>
            <a:r>
              <a:rPr lang="ru-RU" dirty="0" smtClean="0"/>
              <a:t>умети.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678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СВИ ЦИЉЕВИ ВАСПИТАЊА И УЧЕЊА У ПРЕДШКОЛСКОЈ УСТАНОВИ ПРЕМА ОСНОВАМА ПРОГРАМА ПРЕДШКОЛСКОГ ВАСПИТАЊА И ОБРАЗОВАЊА ГОДИНЕ УЗЛЕТА ИЗ 2018. ИМАЈУ УТЕМЕЉЕЊЕ У ТРИ ДОМЕНА ВАСПИТАЊА И УЧЕЊА У ПРЕДШКОЛСКОЈ УСТАНОВИ: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2910" y="4000504"/>
            <a:ext cx="8229600" cy="2245980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ru-RU" dirty="0" smtClean="0"/>
              <a:t>   - когнитивном,</a:t>
            </a:r>
          </a:p>
          <a:p>
            <a:pPr>
              <a:buFontTx/>
              <a:buChar char="-"/>
            </a:pPr>
            <a:r>
              <a:rPr lang="ru-RU" dirty="0" smtClean="0"/>
              <a:t>афективном и </a:t>
            </a:r>
          </a:p>
          <a:p>
            <a:pPr>
              <a:buFontTx/>
              <a:buChar char="-"/>
            </a:pPr>
            <a:r>
              <a:rPr lang="ru-RU" dirty="0" smtClean="0"/>
              <a:t>психомоторном.</a:t>
            </a:r>
            <a:endParaRPr lang="sr-Cyrl-R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ЧИНИОЦИ ВАСПИТАЊА И УЧЕЊА У ПРЕДШКОЛСКОЈ УСТАНОВИ </a:t>
            </a:r>
            <a:r>
              <a:rPr lang="sr-Cyrl-RS" b="1" dirty="0" smtClean="0"/>
              <a:t>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3854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sr-Cyrl-RS" dirty="0" smtClean="0"/>
              <a:t>дете – учесник у васпитању и учењу;</a:t>
            </a:r>
          </a:p>
          <a:p>
            <a:pPr marL="514350" indent="-514350">
              <a:buAutoNum type="arabicParenR"/>
            </a:pPr>
            <a:r>
              <a:rPr lang="sr-Cyrl-RS" dirty="0" smtClean="0"/>
              <a:t>васпитач – водитељ васпитања и учења;</a:t>
            </a:r>
          </a:p>
          <a:p>
            <a:pPr marL="514350" indent="-514350">
              <a:buAutoNum type="arabicParenR"/>
            </a:pPr>
            <a:r>
              <a:rPr lang="ru-RU" dirty="0" smtClean="0"/>
              <a:t>садржаји васпитнообразовног рада као чиниоци васпитања и учења;</a:t>
            </a:r>
          </a:p>
          <a:p>
            <a:pPr marL="514350" indent="-514350">
              <a:buAutoNum type="arabicParenR"/>
            </a:pPr>
            <a:r>
              <a:rPr lang="ru-RU" dirty="0" smtClean="0"/>
              <a:t>иновативни дидактичко-методички системи и модели као чиниоци васпитања и учења;</a:t>
            </a:r>
          </a:p>
          <a:p>
            <a:pPr marL="514350" indent="-514350">
              <a:buAutoNum type="arabicParenR"/>
            </a:pPr>
            <a:r>
              <a:rPr lang="ru-RU" dirty="0" smtClean="0"/>
              <a:t>иновативна средства као чиниоци васпитања и учења;</a:t>
            </a:r>
          </a:p>
          <a:p>
            <a:pPr marL="514350" indent="-514350">
              <a:buAutoNum type="arabicParenR"/>
            </a:pPr>
            <a:r>
              <a:rPr lang="ru-RU" dirty="0" smtClean="0"/>
              <a:t>родитељи – партнери у васпитању и учењу;</a:t>
            </a:r>
          </a:p>
          <a:p>
            <a:pPr marL="514350" indent="-514350">
              <a:buAutoNum type="arabicParenR"/>
            </a:pPr>
            <a:r>
              <a:rPr lang="ru-RU" dirty="0" smtClean="0"/>
              <a:t>локална средина као чинилац васпитања и учења;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шира друштвена заједница као чинилац васпитања и учења.</a:t>
            </a:r>
            <a:endParaRPr lang="sr-Cyrl-RS" dirty="0" smtClean="0"/>
          </a:p>
          <a:p>
            <a:pPr marL="514350" indent="-514350">
              <a:buAutoNum type="arabicParenR"/>
            </a:pPr>
            <a:endParaRPr lang="sr-Cyrl-R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200" b="1" dirty="0" smtClean="0"/>
              <a:t>ДИДАКТИЧКА ПРАВИЛА: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sr-Cyrl-RS" dirty="0" smtClean="0"/>
          </a:p>
          <a:p>
            <a:pPr marL="514350" indent="-514350">
              <a:buAutoNum type="arabicParenR"/>
            </a:pPr>
            <a:r>
              <a:rPr lang="ru-RU" dirty="0" smtClean="0"/>
              <a:t>правила која се односе на сагледавање детета у зависности од теоријских поставки о детињству и детету;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правила која се односе на сагледавање праксе предшколске установе у зависности од теоријских поставки о програму и пракси;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правила која се односе на сагледавање природе и функција предшколског васпитања и образовања у зависности од теоријских поставки васпитнообразовних вредности и функција образовања.</a:t>
            </a:r>
            <a:endParaRPr lang="sr-Cyrl-R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600" b="1" dirty="0" smtClean="0"/>
              <a:t>Правила која се односе на сагледавање детета у зависности од теоријских поставки о детињству и детету</a:t>
            </a:r>
            <a:r>
              <a:rPr lang="sr-Cyrl-RS" sz="2600" b="1" dirty="0" smtClean="0"/>
              <a:t>:</a:t>
            </a:r>
            <a:endParaRPr lang="en-US" sz="2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Дидактичка правила васпитања и учења деце предшколског узраста према Основама програма предшколског васпитања и образовања Године узлета из 2018., која су заснована на темељним поставкама о детињству и детету, су правила која се односе на целовито сагледавање детета. Она су: </a:t>
            </a:r>
          </a:p>
          <a:p>
            <a:pPr marL="514350" indent="-514350">
              <a:buAutoNum type="arabicParenR"/>
            </a:pPr>
            <a:r>
              <a:rPr lang="ru-RU" dirty="0" smtClean="0"/>
              <a:t>да је дете јединствено и целовито биће; </a:t>
            </a:r>
          </a:p>
          <a:p>
            <a:pPr marL="514350" indent="-514350">
              <a:buAutoNum type="arabicParenR"/>
            </a:pPr>
            <a:r>
              <a:rPr lang="ru-RU" dirty="0" smtClean="0"/>
              <a:t>дете је компетентно и богато потенцијалима;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дете је активни учесник заједнице вршњака и одраслих; </a:t>
            </a:r>
          </a:p>
          <a:p>
            <a:pPr marL="514350" indent="-514350">
              <a:buAutoNum type="arabicParenR"/>
            </a:pPr>
            <a:r>
              <a:rPr lang="ru-RU" dirty="0" smtClean="0"/>
              <a:t>дете је посвећено учењу; </a:t>
            </a:r>
          </a:p>
          <a:p>
            <a:pPr marL="514350" indent="-514350">
              <a:buAutoNum type="arabicParenR"/>
            </a:pPr>
            <a:r>
              <a:rPr lang="ru-RU" dirty="0" smtClean="0"/>
              <a:t>дете је креативно;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дете је биће игре.</a:t>
            </a:r>
            <a:endParaRPr lang="sr-Cyrl-R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600" b="1" dirty="0" smtClean="0"/>
              <a:t>Правила која се односе на сагледавање праксе предшколске установе у зависности од теоријских поставки о програму и пракси:</a:t>
            </a:r>
            <a:endParaRPr lang="en-US" sz="2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Према теоријским поставкама о програму и пракси, правила васпитања и учења деце предшколског узраста према Основама програма предшколског васпитања и образовања 56 Године узлета из 2018., односе се на сагледавање праксе предшколске установе. Она су: </a:t>
            </a:r>
          </a:p>
          <a:p>
            <a:pPr marL="514350" indent="-514350">
              <a:buAutoNum type="arabicParenR"/>
            </a:pPr>
            <a:r>
              <a:rPr lang="ru-RU" dirty="0" smtClean="0"/>
              <a:t>сагледавање предшколске установе као простора реалног васпитнообразовног програма;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сагледавање предшколске установе као места заједничког живљења и заједничког учешћа у васпитању и учењу деце предшколског узраста;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сагледавање предшколске установе као простора демократске и инклузивне праксе васпитања и учења деце предшколског узраста;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сагледавање предшколске установе као простора рефлексивне праксе.</a:t>
            </a:r>
            <a:endParaRPr lang="sr-Cyrl-R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/>
              <a:t>Правила која се односе на сагледавање природе и функција предшколског васпитања и образовања у зависности од теоријских поставки васпитнообразовних вредности и функција образовања:</a:t>
            </a:r>
            <a:endParaRPr lang="en-US" sz="2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Правила васпитања и учења деце предшколског узраста која се односе на теоријске поставке васпитнообразовне вредности и функције образовања, према Основама програма предшколског васпитања и образовања Године узлета из 2018. су: </a:t>
            </a:r>
          </a:p>
          <a:p>
            <a:pPr marL="514350" indent="-514350">
              <a:buAutoNum type="arabicParenR"/>
            </a:pPr>
            <a:r>
              <a:rPr lang="ru-RU" dirty="0" smtClean="0"/>
              <a:t>целовито сагледавање васпитања и образовања;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усмерност на дугорочне циљеве и не на краткорочне исходе и постигнућа; </a:t>
            </a:r>
          </a:p>
          <a:p>
            <a:pPr marL="514350" indent="-514350">
              <a:buAutoNum type="arabicParenR"/>
            </a:pPr>
            <a:r>
              <a:rPr lang="ru-RU" dirty="0" smtClean="0"/>
              <a:t>интегрисани приступ учењу и развоју; </a:t>
            </a:r>
          </a:p>
          <a:p>
            <a:pPr marL="514350" indent="-514350">
              <a:buAutoNum type="arabicParenR"/>
            </a:pPr>
            <a:r>
              <a:rPr lang="ru-RU" dirty="0" smtClean="0"/>
              <a:t>континуитет у образовању;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вредновање у функцији грађења квалитета програма усавршеношћу на структурне и процесне димензије програма.</a:t>
            </a:r>
            <a:endParaRPr lang="sr-Cyrl-R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b="1" dirty="0" smtClean="0"/>
              <a:t>ПРИНЦИПИ: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RS" dirty="0" smtClean="0"/>
          </a:p>
          <a:p>
            <a:pPr marL="514350" indent="-514350">
              <a:buAutoNum type="arabicParenR"/>
            </a:pPr>
            <a:r>
              <a:rPr lang="ru-RU" dirty="0" smtClean="0"/>
              <a:t>принцип усмерености на односе,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принцип животности,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принцип интегрисаности,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принцип аутентичности,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принцип ангажованости и </a:t>
            </a:r>
          </a:p>
          <a:p>
            <a:pPr marL="514350" indent="-514350">
              <a:buAutoNum type="arabicParenR"/>
            </a:pPr>
            <a:r>
              <a:rPr lang="ru-RU" dirty="0" smtClean="0"/>
              <a:t>принцип партнерства</a:t>
            </a:r>
            <a:endParaRPr lang="sr-Cyrl-RS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Општи циљеви Основа програма предшколског васпитања и образовања </a:t>
            </a:r>
            <a:r>
              <a:rPr lang="ru-RU" sz="2800" b="1" i="1" dirty="0" smtClean="0"/>
              <a:t>Године узлета</a:t>
            </a:r>
            <a:r>
              <a:rPr lang="sr-Cyrl-RS" sz="2800" b="1" dirty="0" smtClean="0"/>
              <a:t>: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24078" indent="-514350">
              <a:buAutoNum type="arabicParenR"/>
            </a:pPr>
            <a:r>
              <a:rPr lang="ru-RU" sz="1800" dirty="0" smtClean="0"/>
              <a:t>да сва деца предшколског узраста кроз подршку њиховој добробити, имају једнаке могућности за учење и развој; </a:t>
            </a:r>
          </a:p>
          <a:p>
            <a:pPr marL="624078" indent="-514350">
              <a:buAutoNum type="arabicParenR"/>
            </a:pPr>
            <a:r>
              <a:rPr lang="ru-RU" sz="1800" dirty="0" smtClean="0"/>
              <a:t>да учешћем у програмима деца имају прилике и могућности да буду срећна, да се осећају задовољно, остварено и прихваћено и да граде односе поверења и уважавања, блискости и пријатељства; </a:t>
            </a:r>
          </a:p>
          <a:p>
            <a:pPr marL="624078" indent="-514350">
              <a:buAutoNum type="arabicParenR"/>
            </a:pPr>
            <a:r>
              <a:rPr lang="ru-RU" sz="1800" dirty="0" smtClean="0"/>
              <a:t>да деца развијају диспозиције за целоживотно учење као што су отвореност, радозналост, отпорност, рефлескивност, истрајност, поверење у себе као способног учесника у васпитању и учењу и позитивни лични и социјални идентитет, чиме се постављају темељи развијања образовних компетенција; </a:t>
            </a:r>
          </a:p>
          <a:p>
            <a:pPr marL="624078" indent="-514350">
              <a:buAutoNum type="arabicParenR"/>
            </a:pPr>
            <a:r>
              <a:rPr lang="ru-RU" sz="1800" dirty="0" smtClean="0"/>
              <a:t>да деца учешћем у програмима имају прилике да упознају, истражују и преиспитују различита подручја људског сазнања и деловања, различите продукте културе и начине грађења и изражавања значења;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Општи циљеви Основа програма предшколског васпитања и образовања </a:t>
            </a:r>
            <a:r>
              <a:rPr lang="ru-RU" sz="2800" b="1" i="1" dirty="0" smtClean="0"/>
              <a:t>Године узлета</a:t>
            </a:r>
            <a:r>
              <a:rPr lang="sr-Cyrl-RS" sz="2800" b="1" dirty="0" smtClean="0"/>
              <a:t>: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Autofit/>
          </a:bodyPr>
          <a:lstStyle/>
          <a:p>
            <a:pPr marL="624078" indent="-514350">
              <a:buAutoNum type="arabicParenR" startAt="5"/>
            </a:pPr>
            <a:r>
              <a:rPr lang="ru-RU" sz="1800" dirty="0" smtClean="0"/>
              <a:t>да породице имају могућности и прилике да бирају, активно учествују у васпитању и образовању своје деце на јавном плану, да освесте своје потребе и капацитете и развијају родитељске компентеције; </a:t>
            </a:r>
          </a:p>
          <a:p>
            <a:pPr marL="624078" indent="-514350">
              <a:buAutoNum type="arabicParenR" startAt="5"/>
            </a:pPr>
            <a:r>
              <a:rPr lang="ru-RU" sz="1800" dirty="0" smtClean="0"/>
              <a:t>да васпитачи, стручни сарадници и стручњаци из различитих области и остали практичари имају прилику да испоље своју аутономију, кративност и професионалност као и проактивно заступање интереса деце и породица; </a:t>
            </a:r>
          </a:p>
          <a:p>
            <a:pPr marL="624078" indent="-514350">
              <a:buAutoNum type="arabicParenR" startAt="5"/>
            </a:pPr>
            <a:r>
              <a:rPr lang="ru-RU" sz="1800" dirty="0" smtClean="0"/>
              <a:t>да предшколска установа и остале установе у локалној заједници (школа, центри културе, спорта и рекреације, отворени простори, остале институције локалне средине) постану простори заједничког учешћа деце и одралих у учењу и грађењу смисла, 60 кроз дијалог и узајамну подршку; и</a:t>
            </a:r>
          </a:p>
          <a:p>
            <a:pPr marL="624078" indent="-514350">
              <a:buAutoNum type="arabicParenR" startAt="5"/>
            </a:pPr>
            <a:r>
              <a:rPr lang="ru-RU" sz="1800" dirty="0" smtClean="0"/>
              <a:t>да се васпитачи и стручни сарадници и стручњаци осталих профила, истраживачи, носиоци образовне политике и сви који се баве предшколским васпитањем и образовањем повезују у истраживачку заједницу која кроз истраживања и узајамну подршку гради квалитет предшколског васпитања и образовања.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Циљеви предшколског васпитања и учења као подршка добробити детета</a:t>
            </a:r>
            <a:r>
              <a:rPr lang="sr-Cyrl-RS" sz="2800" b="1" dirty="0" smtClean="0"/>
              <a:t>:</a:t>
            </a: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None/>
            </a:pPr>
            <a:r>
              <a:rPr lang="ru-RU" sz="4000" dirty="0" smtClean="0"/>
              <a:t>Развој различитих људских потенцијала у добробити детета може се сагледати кроз три димензије: </a:t>
            </a:r>
          </a:p>
          <a:p>
            <a:pPr marL="852678" indent="-742950">
              <a:buAutoNum type="arabicParenR"/>
            </a:pPr>
            <a:r>
              <a:rPr lang="ru-RU" sz="4000" dirty="0" smtClean="0"/>
              <a:t>персоналну, </a:t>
            </a:r>
          </a:p>
          <a:p>
            <a:pPr marL="852678" indent="-742950">
              <a:buAutoNum type="arabicParenR"/>
            </a:pPr>
            <a:r>
              <a:rPr lang="ru-RU" sz="4000" dirty="0" smtClean="0"/>
              <a:t>делатну и </a:t>
            </a:r>
          </a:p>
          <a:p>
            <a:pPr marL="852678" indent="-742950">
              <a:buAutoNum type="arabicParenR"/>
            </a:pPr>
            <a:r>
              <a:rPr lang="ru-RU" sz="4000" dirty="0" smtClean="0"/>
              <a:t>социјалну </a:t>
            </a:r>
            <a:endParaRPr lang="en-US" sz="4000" b="1" dirty="0"/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сас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0985-computer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саса</Template>
  <TotalTime>195</TotalTime>
  <Words>892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саса</vt:lpstr>
      <vt:lpstr>Theme1</vt:lpstr>
      <vt:lpstr>Theme3</vt:lpstr>
      <vt:lpstr>160985-computer-template-16x9</vt:lpstr>
      <vt:lpstr>Flow</vt:lpstr>
      <vt:lpstr>ПРИМЕР РЕАЛИЗАЦИЈЕ ПОВРЕМЕНЕ ПРОЈЕКТНЕ АКТИВНОСТИ:</vt:lpstr>
      <vt:lpstr>ДИДАКТИЧКА ПРАВИЛА:</vt:lpstr>
      <vt:lpstr>Правила која се односе на сагледавање детета у зависности од теоријских поставки о детињству и детету:</vt:lpstr>
      <vt:lpstr>Правила која се односе на сагледавање праксе предшколске установе у зависности од теоријских поставки о програму и пракси:</vt:lpstr>
      <vt:lpstr>Правила која се односе на сагледавање природе и функција предшколског васпитања и образовања у зависности од теоријских поставки васпитнообразовних вредности и функција образовања:</vt:lpstr>
      <vt:lpstr>ПРИНЦИПИ:</vt:lpstr>
      <vt:lpstr>Општи циљеви Основа програма предшколског васпитања и образовања Године узлета:</vt:lpstr>
      <vt:lpstr>Општи циљеви Основа програма предшколског васпитања и образовања Године узлета:</vt:lpstr>
      <vt:lpstr>Циљеви предшколског васпитања и учења као подршка добробити детета:</vt:lpstr>
      <vt:lpstr>ПОДРШКА ПЕРСОНАЛНОЈ ДОБРОБИТИ ДЕТЕТА:</vt:lpstr>
      <vt:lpstr>ПОДРШКА ДЕЛАТНОЈ ДОБРОБИТИ ДЕТЕТА:</vt:lpstr>
      <vt:lpstr>ПОДРШКА СОЦИЈАЛНОЈ ДОБРОБИТИ ДЕТЕТА:</vt:lpstr>
      <vt:lpstr>У ОДНОСУ НА ТО ШТА ЈЕ ДОБРОБИТ ДЕТЕТА У РЕАЛНОМ ПРОГРАМУ, КЉУЧНИ ЦИЉЕВИ СУ:</vt:lpstr>
      <vt:lpstr>СВИ ЦИЉЕВИ ВАСПИТАЊА И УЧЕЊА У ПРЕДШКОЛСКОЈ УСТАНОВИ ПРЕМА ОСНОВАМА ПРОГРАМА ПРЕДШКОЛСКОГ ВАСПИТАЊА И ОБРАЗОВАЊА ГОДИНЕ УЗЛЕТА ИЗ 2018. ИМАЈУ УТЕМЕЉЕЊЕ У ТРИ ДОМЕНА ВАСПИТАЊА И УЧЕЊА У ПРЕДШКОЛСКОЈ УСТАНОВИ:</vt:lpstr>
      <vt:lpstr>ЧИНИОЦИ ВАСПИТАЊА И УЧЕЊА У ПРЕДШКОЛСКОЈ УСТАНОВИ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Појам страха</dc:title>
  <dc:creator>Korisnik</dc:creator>
  <cp:lastModifiedBy>uf-3</cp:lastModifiedBy>
  <cp:revision>33</cp:revision>
  <dcterms:created xsi:type="dcterms:W3CDTF">2022-06-16T10:42:39Z</dcterms:created>
  <dcterms:modified xsi:type="dcterms:W3CDTF">2023-04-11T22:50:16Z</dcterms:modified>
</cp:coreProperties>
</file>